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338" r:id="rId2"/>
    <p:sldId id="336" r:id="rId3"/>
    <p:sldId id="335" r:id="rId4"/>
    <p:sldId id="337" r:id="rId5"/>
    <p:sldId id="339" r:id="rId6"/>
    <p:sldId id="291" r:id="rId7"/>
    <p:sldId id="295" r:id="rId8"/>
    <p:sldId id="289" r:id="rId9"/>
    <p:sldId id="293" r:id="rId10"/>
    <p:sldId id="279" r:id="rId11"/>
    <p:sldId id="284" r:id="rId12"/>
    <p:sldId id="272" r:id="rId13"/>
    <p:sldId id="298" r:id="rId14"/>
    <p:sldId id="299" r:id="rId15"/>
    <p:sldId id="301" r:id="rId16"/>
    <p:sldId id="302" r:id="rId17"/>
    <p:sldId id="310" r:id="rId18"/>
    <p:sldId id="314" r:id="rId19"/>
    <p:sldId id="331" r:id="rId20"/>
    <p:sldId id="332" r:id="rId21"/>
    <p:sldId id="321" r:id="rId22"/>
    <p:sldId id="317" r:id="rId23"/>
    <p:sldId id="322" r:id="rId24"/>
    <p:sldId id="323"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122"/>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163EAC-F4D1-4DA7-8413-31FCE40A4E63}" type="datetimeFigureOut">
              <a:rPr lang="en-US" smtClean="0"/>
              <a:pPr/>
              <a:t>6/12/2014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71ABD2-46B4-4C5F-B662-16AE203FBE8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08593-BB18-4AFB-BBD6-C2B44D8BC292}" type="datetimeFigureOut">
              <a:rPr lang="en-US" smtClean="0"/>
              <a:pPr/>
              <a:t>6/12/2014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D2279-4593-45A0-947E-BD79107C3A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D2279-4593-45A0-947E-BD79107C3A2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Language</a:t>
            </a:r>
            <a:r>
              <a:rPr lang="en-US" baseline="0" dirty="0" smtClean="0"/>
              <a:t> management: behaviors learners employ to m</a:t>
            </a:r>
            <a:r>
              <a:rPr lang="en-US" dirty="0" smtClean="0"/>
              <a:t>anage the planning,</a:t>
            </a:r>
            <a:r>
              <a:rPr lang="en-US" baseline="0" dirty="0" smtClean="0"/>
              <a:t> organization, and evaluation of their learning</a:t>
            </a:r>
          </a:p>
          <a:p>
            <a:r>
              <a:rPr lang="en-US" baseline="0" dirty="0" smtClean="0"/>
              <a:t>Cognitive process: a matter of psychology of learning (a capacity for detachment, critical thinking, creativity)</a:t>
            </a:r>
          </a:p>
          <a:p>
            <a:r>
              <a:rPr lang="en-US" dirty="0" smtClean="0"/>
              <a:t>Content:</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0D2279-4593-45A0-947E-BD79107C3A24}"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can be seen that the participants acknowledge the importance of decision-making process in promoting learner autonomy.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results are in line with some previous studies (e.g., Al </a:t>
            </a:r>
            <a:r>
              <a:rPr lang="en-US" sz="1200" kern="1200" dirty="0" err="1" smtClean="0">
                <a:solidFill>
                  <a:schemeClr val="tx1"/>
                </a:solidFill>
                <a:latin typeface="+mn-lt"/>
                <a:ea typeface="+mn-ea"/>
                <a:cs typeface="+mn-cs"/>
              </a:rPr>
              <a:t>Asmari</a:t>
            </a:r>
            <a:r>
              <a:rPr lang="en-US" sz="1200" kern="1200" dirty="0" smtClean="0">
                <a:solidFill>
                  <a:schemeClr val="tx1"/>
                </a:solidFill>
                <a:latin typeface="+mn-lt"/>
                <a:ea typeface="+mn-ea"/>
                <a:cs typeface="+mn-cs"/>
              </a:rPr>
              <a:t> 2013; </a:t>
            </a:r>
            <a:r>
              <a:rPr lang="en-US" sz="1200" kern="1200" dirty="0" err="1" smtClean="0">
                <a:solidFill>
                  <a:schemeClr val="tx1"/>
                </a:solidFill>
                <a:latin typeface="+mn-lt"/>
                <a:ea typeface="+mn-ea"/>
                <a:cs typeface="+mn-cs"/>
              </a:rPr>
              <a:t>Balçıkanlı</a:t>
            </a:r>
            <a:r>
              <a:rPr lang="en-US" sz="1200" kern="1200" dirty="0" smtClean="0">
                <a:solidFill>
                  <a:schemeClr val="tx1"/>
                </a:solidFill>
                <a:latin typeface="+mn-lt"/>
                <a:ea typeface="+mn-ea"/>
                <a:cs typeface="+mn-cs"/>
              </a:rPr>
              <a:t>, 2010) indicating that students should take part in decision-making process in language learning.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decision-making process regarding learning methods, kinds of activities, and learning materials in promoting learner autonomy</a:t>
            </a:r>
            <a:endParaRPr lang="en-US" dirty="0"/>
          </a:p>
        </p:txBody>
      </p:sp>
      <p:sp>
        <p:nvSpPr>
          <p:cNvPr id="4" name="Slide Number Placeholder 3"/>
          <p:cNvSpPr>
            <a:spLocks noGrp="1"/>
          </p:cNvSpPr>
          <p:nvPr>
            <p:ph type="sldNum" sz="quarter" idx="10"/>
          </p:nvPr>
        </p:nvSpPr>
        <p:spPr/>
        <p:txBody>
          <a:bodyPr/>
          <a:lstStyle/>
          <a:p>
            <a:fld id="{7654B994-CD26-4066-A996-36EE6EFF6C75}"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results demonstrate the participants recognized the roles of the teacher in the promotion of learner autonomy. Although the mean scores of three groups were quite high, few items should be considered</a:t>
            </a:r>
            <a:endParaRPr lang="en-US" dirty="0"/>
          </a:p>
        </p:txBody>
      </p:sp>
      <p:sp>
        <p:nvSpPr>
          <p:cNvPr id="4" name="Slide Number Placeholder 3"/>
          <p:cNvSpPr>
            <a:spLocks noGrp="1"/>
          </p:cNvSpPr>
          <p:nvPr>
            <p:ph type="sldNum" sz="quarter" idx="10"/>
          </p:nvPr>
        </p:nvSpPr>
        <p:spPr/>
        <p:txBody>
          <a:bodyPr/>
          <a:lstStyle/>
          <a:p>
            <a:fld id="{7654B994-CD26-4066-A996-36EE6EFF6C75}"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means that the participants theoretically acknowledged the concept of learner autonomy, yet it was quite hard for them to carry out these issues in practice. In conclusion, learner autonomy can be promoted in the Thai EFL context if EFL teachers are aware of the importance of leaner autonomy for life-long learning. Accordingly, they help students gradually how to learn independently.</a:t>
            </a:r>
            <a:endParaRPr lang="en-US" dirty="0"/>
          </a:p>
        </p:txBody>
      </p:sp>
      <p:sp>
        <p:nvSpPr>
          <p:cNvPr id="4" name="Slide Number Placeholder 3"/>
          <p:cNvSpPr>
            <a:spLocks noGrp="1"/>
          </p:cNvSpPr>
          <p:nvPr>
            <p:ph type="sldNum" sz="quarter" idx="10"/>
          </p:nvPr>
        </p:nvSpPr>
        <p:spPr/>
        <p:txBody>
          <a:bodyPr/>
          <a:lstStyle/>
          <a:p>
            <a:fld id="{7654B994-CD26-4066-A996-36EE6EFF6C75}"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Although the number of the respondents (33.3%) who felt undecided about the statement “Learner autonomy is promoted when learners are free to decide how their learning will be assessed” was quite high, many respondents (56.6%) agreed that students could decide the way to assess their learning.</a:t>
            </a:r>
            <a:endParaRPr lang="en-US" dirty="0"/>
          </a:p>
        </p:txBody>
      </p:sp>
      <p:sp>
        <p:nvSpPr>
          <p:cNvPr id="4" name="Slide Number Placeholder 3"/>
          <p:cNvSpPr>
            <a:spLocks noGrp="1"/>
          </p:cNvSpPr>
          <p:nvPr>
            <p:ph type="sldNum" sz="quarter" idx="10"/>
          </p:nvPr>
        </p:nvSpPr>
        <p:spPr/>
        <p:txBody>
          <a:bodyPr/>
          <a:lstStyle/>
          <a:p>
            <a:fld id="{7654B994-CD26-4066-A996-36EE6EFF6C75}"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to the awareness of the importance of learner autonomy, the teacher should help students to develop learner autonomy. For instance, the teacher should guide students how to become independent learners, frequently tell them about the importance of English nowadays as well as the benefits of learner autonomy and give constructive evaluation or feedbacks for their performance. It is worth noting that teachers should get better understanding of the degrees or levels of learner autonomy so that they can determine how autonomous their students get and then help them to develop their autonomy.</a:t>
            </a:r>
          </a:p>
          <a:p>
            <a:endParaRPr lang="en-US" dirty="0"/>
          </a:p>
        </p:txBody>
      </p:sp>
      <p:sp>
        <p:nvSpPr>
          <p:cNvPr id="4" name="Slide Number Placeholder 3"/>
          <p:cNvSpPr>
            <a:spLocks noGrp="1"/>
          </p:cNvSpPr>
          <p:nvPr>
            <p:ph type="sldNum" sz="quarter" idx="10"/>
          </p:nvPr>
        </p:nvSpPr>
        <p:spPr/>
        <p:txBody>
          <a:bodyPr/>
          <a:lstStyle/>
          <a:p>
            <a:fld id="{7654B994-CD26-4066-A996-36EE6EFF6C75}"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BA4A7EA-AA81-457B-8A0C-510D2FF7EB04}" type="datetime1">
              <a:rPr lang="en-US" smtClean="0"/>
              <a:pPr/>
              <a:t>6/12/2014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3DF3C31-D667-4B4C-8327-22C28D876FA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E2E010-3ED3-4929-B4C3-D1ABDA177E20}" type="datetime1">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F3C31-D667-4B4C-8327-22C28D876F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07E2D1-C695-4896-96CC-78F724240196}" type="datetime1">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F3C31-D667-4B4C-8327-22C28D876F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90600"/>
            <a:ext cx="8229600" cy="6096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B2909D45-A96F-4624-B8AB-E93C0989823A}" type="datetime1">
              <a:rPr lang="en-US" smtClean="0"/>
              <a:pPr/>
              <a:t>6/12/2014</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0D0DA45A-03F2-4558-BC81-377BFDA1BF0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52D416-D6C0-488B-82C1-A3224194FCC9}" type="datetime1">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F3C31-D667-4B4C-8327-22C28D876FA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58BBCD-277A-4ECC-B07B-8B2F4217DA8E}" type="datetime1">
              <a:rPr lang="en-US" smtClean="0"/>
              <a:pPr/>
              <a:t>6/12/2014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3DF3C31-D667-4B4C-8327-22C28D876F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D130078-11E9-4C57-BDE9-76B3FB95680C}" type="datetime1">
              <a:rPr lang="en-US" smtClean="0"/>
              <a:pPr/>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F3C31-D667-4B4C-8327-22C28D876FA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0F57431-CD90-4646-B4EA-83D901A1D5B1}" type="datetime1">
              <a:rPr lang="en-US" smtClean="0"/>
              <a:pPr/>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F3C31-D667-4B4C-8327-22C28D876FA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6870AC-4A36-4235-BC85-E46A0C5A2AA7}" type="datetime1">
              <a:rPr lang="en-US" smtClean="0"/>
              <a:pPr/>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F3C31-D667-4B4C-8327-22C28D876F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D3F63-8114-4511-9E5C-C5DD263F36AA}" type="datetime1">
              <a:rPr lang="en-US" smtClean="0"/>
              <a:pPr/>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F3C31-D667-4B4C-8327-22C28D876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C0F24D-1244-4DC2-A6BB-75B9382C29DB}" type="datetime1">
              <a:rPr lang="en-US" smtClean="0"/>
              <a:pPr/>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F3C31-D667-4B4C-8327-22C28D876FA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018862-5F03-45B7-BA3B-6D433A9206CF}" type="datetime1">
              <a:rPr lang="en-US" smtClean="0"/>
              <a:pPr/>
              <a:t>6/12/2014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3DF3C31-D667-4B4C-8327-22C28D876FA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F31517C-DEF9-4049-8FC8-800690B45C66}" type="datetime1">
              <a:rPr lang="en-US" smtClean="0"/>
              <a:pPr/>
              <a:t>6/12/2014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3DF3C31-D667-4B4C-8327-22C28D876F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D:\MY%20THAM\AASUT\DISSERTATION\PROPOSAL\APPEENDICES\LEARNER%20TRAINING\VIDEOs\Teacher%20Centered%20Classrooms%20II2.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D:\MY%20THAM\AASUT\DISSERTATION\PROPOSAL\APPEENDICES\LEARNER%20TRAINING\VIDEOs\Learner%20Autonomy%20across%20the%20border%20from%20theory%20to%20practice1.m4v.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621340"/>
            <a:ext cx="8839200" cy="1569660"/>
          </a:xfrm>
          <a:prstGeom prst="rect">
            <a:avLst/>
          </a:prstGeom>
          <a:noFill/>
          <a:ln>
            <a:noFill/>
          </a:ln>
          <a:effectLst>
            <a:glow rad="228600">
              <a:schemeClr val="accent3">
                <a:satMod val="175000"/>
                <a:alpha val="40000"/>
              </a:schemeClr>
            </a:glow>
            <a:innerShdw blurRad="63500" dist="50800" dir="2700000">
              <a:prstClr val="black">
                <a:alpha val="50000"/>
              </a:prstClr>
            </a:inn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200" dirty="0" smtClean="0">
                <a:solidFill>
                  <a:schemeClr val="accent1">
                    <a:lumMod val="75000"/>
                  </a:schemeClr>
                </a:solidFill>
                <a:latin typeface="Britannic Bold" pitchFamily="34" charset="0"/>
              </a:rPr>
              <a:t>PROMOTING LEARNER AUTONOMY: </a:t>
            </a:r>
          </a:p>
          <a:p>
            <a:pPr algn="ctr"/>
            <a:r>
              <a:rPr lang="en-US" sz="3200" dirty="0" smtClean="0">
                <a:solidFill>
                  <a:schemeClr val="accent1">
                    <a:lumMod val="75000"/>
                  </a:schemeClr>
                </a:solidFill>
                <a:latin typeface="Britannic Bold" pitchFamily="34" charset="0"/>
              </a:rPr>
              <a:t>A QUALITATIVE STUDY ON EFL TEACHERS’ PERCEPTIONS AND THEIR TEACHING PRACTICES </a:t>
            </a:r>
            <a:endParaRPr lang="en-US" sz="3200" dirty="0">
              <a:solidFill>
                <a:schemeClr val="accent1">
                  <a:lumMod val="75000"/>
                </a:schemeClr>
              </a:solidFill>
              <a:latin typeface="Britannic Bold" pitchFamily="34" charset="0"/>
            </a:endParaRPr>
          </a:p>
        </p:txBody>
      </p:sp>
      <p:sp>
        <p:nvSpPr>
          <p:cNvPr id="5" name="Rectangle 4"/>
          <p:cNvSpPr/>
          <p:nvPr/>
        </p:nvSpPr>
        <p:spPr>
          <a:xfrm>
            <a:off x="990600" y="4953000"/>
            <a:ext cx="70866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Tham</a:t>
            </a:r>
            <a:r>
              <a:rPr lang="en-US" sz="3200" dirty="0" smtClean="0">
                <a:solidFill>
                  <a:schemeClr val="tx1"/>
                </a:solidFill>
              </a:rPr>
              <a:t> M. Duong</a:t>
            </a:r>
          </a:p>
          <a:p>
            <a:pPr algn="ctr"/>
            <a:r>
              <a:rPr lang="en-US" sz="3200" dirty="0" err="1" smtClean="0">
                <a:solidFill>
                  <a:schemeClr val="tx1"/>
                </a:solidFill>
              </a:rPr>
              <a:t>Sirinthorn</a:t>
            </a:r>
            <a:r>
              <a:rPr lang="en-US" sz="3200" dirty="0" smtClean="0">
                <a:solidFill>
                  <a:schemeClr val="tx1"/>
                </a:solidFill>
              </a:rPr>
              <a:t> </a:t>
            </a:r>
            <a:r>
              <a:rPr lang="en-US" sz="3200" dirty="0" err="1" smtClean="0">
                <a:solidFill>
                  <a:schemeClr val="tx1"/>
                </a:solidFill>
              </a:rPr>
              <a:t>Seepho</a:t>
            </a:r>
            <a:r>
              <a:rPr lang="en-US" sz="3200" dirty="0" smtClean="0">
                <a:solidFill>
                  <a:schemeClr val="tx1"/>
                </a:solidFill>
              </a:rPr>
              <a:t>, Ph.D.</a:t>
            </a:r>
          </a:p>
          <a:p>
            <a:pPr algn="ctr">
              <a:lnSpc>
                <a:spcPct val="150000"/>
              </a:lnSpc>
            </a:pPr>
            <a:endParaRPr lang="en-US" sz="3200" dirty="0">
              <a:solidFill>
                <a:schemeClr val="tx1"/>
              </a:solidFill>
            </a:endParaRPr>
          </a:p>
        </p:txBody>
      </p:sp>
      <p:sp>
        <p:nvSpPr>
          <p:cNvPr id="6" name="Slide Number Placeholder 5"/>
          <p:cNvSpPr>
            <a:spLocks noGrp="1"/>
          </p:cNvSpPr>
          <p:nvPr>
            <p:ph type="sldNum" sz="quarter" idx="12"/>
          </p:nvPr>
        </p:nvSpPr>
        <p:spPr>
          <a:xfrm>
            <a:off x="0" y="6400800"/>
            <a:ext cx="457200" cy="457200"/>
          </a:xfrm>
        </p:spPr>
        <p:txBody>
          <a:bodyPr/>
          <a:lstStyle/>
          <a:p>
            <a:fld id="{03DF3C31-D667-4B4C-8327-22C28D876FAF}" type="slidenum">
              <a:rPr lang="en-US" smtClean="0"/>
              <a:pPr/>
              <a:t>1</a:t>
            </a:fld>
            <a:endParaRPr lang="en-US"/>
          </a:p>
        </p:txBody>
      </p:sp>
      <p:pic>
        <p:nvPicPr>
          <p:cNvPr id="1026" name="Picture 1" descr="Description: Home"/>
          <p:cNvPicPr>
            <a:picLocks noChangeAspect="1" noChangeArrowheads="1"/>
          </p:cNvPicPr>
          <p:nvPr/>
        </p:nvPicPr>
        <p:blipFill>
          <a:blip r:embed="rId2" cstate="print"/>
          <a:srcRect/>
          <a:stretch>
            <a:fillRect/>
          </a:stretch>
        </p:blipFill>
        <p:spPr bwMode="auto">
          <a:xfrm>
            <a:off x="381000" y="144568"/>
            <a:ext cx="8458200" cy="1303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2743200" y="1143000"/>
            <a:ext cx="3505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i="1" dirty="0" smtClean="0">
                <a:solidFill>
                  <a:schemeClr val="bg1">
                    <a:lumMod val="50000"/>
                  </a:schemeClr>
                </a:solidFill>
              </a:rPr>
              <a:t>12-14 June, 2014</a:t>
            </a:r>
            <a:endParaRPr lang="en-US" sz="28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38200" y="-76200"/>
            <a:ext cx="8534400" cy="1143000"/>
          </a:xfrm>
        </p:spPr>
        <p:txBody>
          <a:bodyPr>
            <a:normAutofit/>
          </a:bodyPr>
          <a:lstStyle/>
          <a:p>
            <a:pPr marL="514350" indent="-514350"/>
            <a:r>
              <a:rPr lang="en-US" sz="3600" b="1" dirty="0" smtClean="0">
                <a:solidFill>
                  <a:schemeClr val="accent1">
                    <a:lumMod val="75000"/>
                  </a:schemeClr>
                </a:solidFill>
                <a:latin typeface="+mn-lt"/>
              </a:rPr>
              <a:t>2.1 Definition of Learner Autonomy</a:t>
            </a:r>
          </a:p>
        </p:txBody>
      </p:sp>
      <p:sp>
        <p:nvSpPr>
          <p:cNvPr id="81926" name="Rectangle 6"/>
          <p:cNvSpPr>
            <a:spLocks noChangeArrowheads="1"/>
          </p:cNvSpPr>
          <p:nvPr/>
        </p:nvSpPr>
        <p:spPr bwMode="gray">
          <a:xfrm>
            <a:off x="990600" y="1143000"/>
            <a:ext cx="7162800" cy="1295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endParaRPr lang="en-US" sz="2800" dirty="0" smtClean="0">
              <a:solidFill>
                <a:schemeClr val="bg1"/>
              </a:solidFill>
            </a:endParaRPr>
          </a:p>
          <a:p>
            <a:r>
              <a:rPr lang="en-US" sz="3000" dirty="0" smtClean="0">
                <a:solidFill>
                  <a:schemeClr val="bg1"/>
                </a:solidFill>
              </a:rPr>
              <a:t>Learner autonomy (LA) is “an ability to </a:t>
            </a:r>
            <a:r>
              <a:rPr lang="en-US" sz="3000" b="1" dirty="0" smtClean="0">
                <a:solidFill>
                  <a:schemeClr val="bg1"/>
                </a:solidFill>
              </a:rPr>
              <a:t>take charge </a:t>
            </a:r>
            <a:r>
              <a:rPr lang="en-US" sz="3000" dirty="0" smtClean="0">
                <a:solidFill>
                  <a:schemeClr val="bg1"/>
                </a:solidFill>
              </a:rPr>
              <a:t>of</a:t>
            </a:r>
            <a:r>
              <a:rPr lang="en-US" sz="3000" b="1" dirty="0" smtClean="0">
                <a:solidFill>
                  <a:schemeClr val="bg1"/>
                </a:solidFill>
              </a:rPr>
              <a:t> </a:t>
            </a:r>
            <a:r>
              <a:rPr lang="en-US" sz="3000" dirty="0" smtClean="0">
                <a:solidFill>
                  <a:schemeClr val="bg1"/>
                </a:solidFill>
              </a:rPr>
              <a:t>one’s own learning” (</a:t>
            </a:r>
            <a:r>
              <a:rPr lang="en-US" sz="2600" i="1" dirty="0" smtClean="0">
                <a:solidFill>
                  <a:schemeClr val="bg1"/>
                </a:solidFill>
              </a:rPr>
              <a:t>Holec, 1981, as cited in </a:t>
            </a:r>
            <a:r>
              <a:rPr lang="en-US" sz="2600" i="1" dirty="0" err="1" smtClean="0">
                <a:solidFill>
                  <a:schemeClr val="bg1"/>
                </a:solidFill>
              </a:rPr>
              <a:t>Nunan</a:t>
            </a:r>
            <a:r>
              <a:rPr lang="en-US" sz="2600" i="1" dirty="0" smtClean="0">
                <a:solidFill>
                  <a:schemeClr val="bg1"/>
                </a:solidFill>
              </a:rPr>
              <a:t>, 1997, p. 193).</a:t>
            </a:r>
          </a:p>
          <a:p>
            <a:endParaRPr lang="en-US" sz="2400" dirty="0">
              <a:solidFill>
                <a:schemeClr val="bg1"/>
              </a:solidFill>
            </a:endParaRPr>
          </a:p>
        </p:txBody>
      </p:sp>
      <p:sp>
        <p:nvSpPr>
          <p:cNvPr id="81929" name="Rectangle 9"/>
          <p:cNvSpPr>
            <a:spLocks noChangeArrowheads="1"/>
          </p:cNvSpPr>
          <p:nvPr/>
        </p:nvSpPr>
        <p:spPr bwMode="gray">
          <a:xfrm>
            <a:off x="990600" y="2590800"/>
            <a:ext cx="7162800" cy="2209800"/>
          </a:xfrm>
          <a:prstGeom prst="rect">
            <a:avLst/>
          </a:prstGeom>
          <a:solidFill>
            <a:srgbClr val="009999"/>
          </a:solidFill>
          <a:ln w="9525">
            <a:solidFill>
              <a:srgbClr val="FFFFFF"/>
            </a:solidFill>
            <a:miter lim="800000"/>
            <a:headEnd/>
            <a:tailEnd/>
          </a:ln>
          <a:effectLst/>
        </p:spPr>
        <p:txBody>
          <a:bodyPr anchor="ctr"/>
          <a:lstStyle/>
          <a:p>
            <a:pPr>
              <a:defRPr/>
            </a:pPr>
            <a:endParaRPr lang="en-US" sz="2800" dirty="0" smtClean="0">
              <a:solidFill>
                <a:schemeClr val="bg1"/>
              </a:solidFill>
            </a:endParaRPr>
          </a:p>
          <a:p>
            <a:pPr>
              <a:defRPr/>
            </a:pPr>
            <a:endParaRPr lang="en-US" sz="2800" dirty="0" smtClean="0">
              <a:solidFill>
                <a:schemeClr val="bg1"/>
              </a:solidFill>
            </a:endParaRPr>
          </a:p>
          <a:p>
            <a:pPr>
              <a:defRPr/>
            </a:pPr>
            <a:r>
              <a:rPr lang="en-US" sz="3000" dirty="0" smtClean="0">
                <a:solidFill>
                  <a:schemeClr val="bg1"/>
                </a:solidFill>
              </a:rPr>
              <a:t>LA is “an ability to recognize the value of </a:t>
            </a:r>
            <a:r>
              <a:rPr lang="en-US" sz="3000" b="1" dirty="0" smtClean="0">
                <a:solidFill>
                  <a:schemeClr val="bg1"/>
                </a:solidFill>
              </a:rPr>
              <a:t>taking responsibility </a:t>
            </a:r>
            <a:r>
              <a:rPr lang="en-US" sz="3000" dirty="0" smtClean="0">
                <a:solidFill>
                  <a:schemeClr val="bg1"/>
                </a:solidFill>
              </a:rPr>
              <a:t>for one's own objectives, content, progress, method and techniques of learning” </a:t>
            </a:r>
            <a:r>
              <a:rPr lang="en-US" sz="2600" i="1" dirty="0" smtClean="0">
                <a:solidFill>
                  <a:schemeClr val="bg1"/>
                </a:solidFill>
              </a:rPr>
              <a:t>(</a:t>
            </a:r>
            <a:r>
              <a:rPr lang="en-US" sz="2600" i="1" dirty="0" err="1" smtClean="0">
                <a:solidFill>
                  <a:schemeClr val="bg1"/>
                </a:solidFill>
              </a:rPr>
              <a:t>Macaro</a:t>
            </a:r>
            <a:r>
              <a:rPr lang="en-US" sz="2600" i="1" dirty="0" smtClean="0">
                <a:solidFill>
                  <a:schemeClr val="bg1"/>
                </a:solidFill>
              </a:rPr>
              <a:t> ,1997, p. 168).</a:t>
            </a:r>
          </a:p>
          <a:p>
            <a:pPr>
              <a:defRPr/>
            </a:pPr>
            <a:endParaRPr lang="en-US" sz="2800" dirty="0" smtClean="0">
              <a:solidFill>
                <a:schemeClr val="bg1"/>
              </a:solidFill>
            </a:endParaRPr>
          </a:p>
          <a:p>
            <a:pPr>
              <a:defRPr/>
            </a:pPr>
            <a:endParaRPr lang="en-US" sz="2800" dirty="0" smtClean="0">
              <a:solidFill>
                <a:schemeClr val="bg1"/>
              </a:solidFill>
            </a:endParaRPr>
          </a:p>
        </p:txBody>
      </p:sp>
      <p:sp>
        <p:nvSpPr>
          <p:cNvPr id="9" name="Rectangle 9"/>
          <p:cNvSpPr>
            <a:spLocks noChangeArrowheads="1"/>
          </p:cNvSpPr>
          <p:nvPr/>
        </p:nvSpPr>
        <p:spPr bwMode="gray">
          <a:xfrm>
            <a:off x="990600" y="4953000"/>
            <a:ext cx="7162800" cy="1371600"/>
          </a:xfrm>
          <a:prstGeom prst="rect">
            <a:avLst/>
          </a:prstGeom>
          <a:solidFill>
            <a:srgbClr val="92D050"/>
          </a:solidFill>
          <a:ln w="9525">
            <a:solidFill>
              <a:srgbClr val="FFFFFF"/>
            </a:solidFill>
            <a:miter lim="800000"/>
            <a:headEnd/>
            <a:tailEnd/>
          </a:ln>
          <a:effectLst/>
        </p:spPr>
        <p:txBody>
          <a:bodyPr anchor="ctr"/>
          <a:lstStyle/>
          <a:p>
            <a:endParaRPr lang="en-US" sz="2800" dirty="0" smtClean="0">
              <a:solidFill>
                <a:schemeClr val="dk1"/>
              </a:solidFill>
            </a:endParaRPr>
          </a:p>
          <a:p>
            <a:endParaRPr lang="en-US" sz="2800" dirty="0" smtClean="0">
              <a:solidFill>
                <a:schemeClr val="dk1"/>
              </a:solidFill>
            </a:endParaRPr>
          </a:p>
          <a:p>
            <a:endParaRPr lang="en-US" sz="2800" dirty="0" smtClean="0">
              <a:solidFill>
                <a:schemeClr val="dk1"/>
              </a:solidFill>
            </a:endParaRPr>
          </a:p>
          <a:p>
            <a:r>
              <a:rPr lang="en-US" sz="3000" dirty="0" smtClean="0"/>
              <a:t>LA </a:t>
            </a:r>
            <a:r>
              <a:rPr lang="en-US" sz="3000" dirty="0" smtClean="0">
                <a:solidFill>
                  <a:schemeClr val="dk1"/>
                </a:solidFill>
              </a:rPr>
              <a:t>is “the capacity to </a:t>
            </a:r>
            <a:r>
              <a:rPr lang="en-US" sz="3000" b="1" dirty="0" smtClean="0">
                <a:solidFill>
                  <a:schemeClr val="dk1"/>
                </a:solidFill>
              </a:rPr>
              <a:t>take control</a:t>
            </a:r>
            <a:r>
              <a:rPr lang="en-US" sz="3000" dirty="0" smtClean="0">
                <a:solidFill>
                  <a:schemeClr val="dk1"/>
                </a:solidFill>
              </a:rPr>
              <a:t> of one’s own learning” (</a:t>
            </a:r>
            <a:r>
              <a:rPr lang="en-US" sz="2600" i="1" dirty="0" smtClean="0">
                <a:solidFill>
                  <a:schemeClr val="dk1"/>
                </a:solidFill>
              </a:rPr>
              <a:t>Benson, 2001, p. 47).</a:t>
            </a:r>
            <a:r>
              <a:rPr lang="en-US" sz="2400" i="1" dirty="0" smtClean="0">
                <a:solidFill>
                  <a:schemeClr val="dk1"/>
                </a:solidFill>
              </a:rPr>
              <a:t> </a:t>
            </a:r>
            <a:endParaRPr lang="en-US" sz="2400" i="1" dirty="0" smtClean="0"/>
          </a:p>
          <a:p>
            <a:endParaRPr lang="en-US" sz="2800" dirty="0" smtClean="0">
              <a:solidFill>
                <a:schemeClr val="dk1"/>
              </a:solidFill>
            </a:endParaRPr>
          </a:p>
          <a:p>
            <a:endParaRPr lang="en-US" sz="2800" dirty="0" smtClean="0"/>
          </a:p>
          <a:p>
            <a:endParaRPr lang="en-US" sz="2400" dirty="0"/>
          </a:p>
        </p:txBody>
      </p:sp>
      <p:sp>
        <p:nvSpPr>
          <p:cNvPr id="11" name="Slide Number Placeholder 10"/>
          <p:cNvSpPr>
            <a:spLocks noGrp="1"/>
          </p:cNvSpPr>
          <p:nvPr>
            <p:ph type="sldNum" sz="quarter" idx="12"/>
          </p:nvPr>
        </p:nvSpPr>
        <p:spPr>
          <a:xfrm>
            <a:off x="0" y="6400800"/>
            <a:ext cx="457200" cy="457200"/>
          </a:xfrm>
        </p:spPr>
        <p:txBody>
          <a:bodyPr/>
          <a:lstStyle/>
          <a:p>
            <a:fld id="{03DF3C31-D667-4B4C-8327-22C28D876FAF}" type="slidenum">
              <a:rPr lang="en-US" smtClean="0"/>
              <a:pPr/>
              <a:t>10</a:t>
            </a:fld>
            <a:endParaRPr lang="en-US" dirty="0"/>
          </a:p>
        </p:txBody>
      </p:sp>
      <p:grpSp>
        <p:nvGrpSpPr>
          <p:cNvPr id="12" name="Group 64"/>
          <p:cNvGrpSpPr>
            <a:grpSpLocks/>
          </p:cNvGrpSpPr>
          <p:nvPr/>
        </p:nvGrpSpPr>
        <p:grpSpPr bwMode="auto">
          <a:xfrm>
            <a:off x="152400" y="0"/>
            <a:ext cx="8686800" cy="990600"/>
            <a:chOff x="1296" y="2304"/>
            <a:chExt cx="2976" cy="432"/>
          </a:xfrm>
        </p:grpSpPr>
        <p:sp>
          <p:nvSpPr>
            <p:cNvPr id="13" name="AutoShape 65"/>
            <p:cNvSpPr>
              <a:spLocks noChangeArrowheads="1"/>
            </p:cNvSpPr>
            <p:nvPr/>
          </p:nvSpPr>
          <p:spPr bwMode="gray">
            <a:xfrm>
              <a:off x="1536" y="2337"/>
              <a:ext cx="2736" cy="399"/>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4" name="AutoShape 66"/>
            <p:cNvSpPr>
              <a:spLocks noChangeArrowheads="1"/>
            </p:cNvSpPr>
            <p:nvPr/>
          </p:nvSpPr>
          <p:spPr bwMode="gray">
            <a:xfrm>
              <a:off x="1296" y="2304"/>
              <a:ext cx="432"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5" name="Text Box 67"/>
            <p:cNvSpPr txBox="1">
              <a:spLocks noChangeArrowheads="1"/>
            </p:cNvSpPr>
            <p:nvPr/>
          </p:nvSpPr>
          <p:spPr bwMode="gray">
            <a:xfrm>
              <a:off x="1740" y="2304"/>
              <a:ext cx="2160" cy="336"/>
            </a:xfrm>
            <a:prstGeom prst="rect">
              <a:avLst/>
            </a:prstGeom>
            <a:noFill/>
            <a:ln w="9525" algn="ctr">
              <a:noFill/>
              <a:miter lim="800000"/>
              <a:headEnd/>
              <a:tailEnd/>
            </a:ln>
            <a:effectLst/>
          </p:spPr>
          <p:txBody>
            <a:bodyPr wrap="square">
              <a:spAutoFit/>
            </a:bodyPr>
            <a:lstStyle/>
            <a:p>
              <a:pPr marL="514350" indent="-514350" algn="ctr"/>
              <a:r>
                <a:rPr lang="en-US" sz="6600" baseline="-25000" dirty="0" smtClean="0"/>
                <a:t>LITERATURE REVIEW</a:t>
              </a:r>
              <a:endParaRPr lang="en-US" sz="6000" baseline="-25000" dirty="0" smtClean="0"/>
            </a:p>
          </p:txBody>
        </p:sp>
        <p:sp>
          <p:nvSpPr>
            <p:cNvPr id="16" name="Text Box 68"/>
            <p:cNvSpPr txBox="1">
              <a:spLocks noChangeArrowheads="1"/>
            </p:cNvSpPr>
            <p:nvPr/>
          </p:nvSpPr>
          <p:spPr bwMode="gray">
            <a:xfrm>
              <a:off x="1438" y="2415"/>
              <a:ext cx="128" cy="255"/>
            </a:xfrm>
            <a:prstGeom prst="rect">
              <a:avLst/>
            </a:prstGeom>
            <a:noFill/>
            <a:ln w="9525" algn="ctr">
              <a:noFill/>
              <a:miter lim="800000"/>
              <a:headEnd/>
              <a:tailEnd/>
            </a:ln>
            <a:effectLst/>
          </p:spPr>
          <p:txBody>
            <a:bodyPr wrap="none">
              <a:spAutoFit/>
            </a:bodyPr>
            <a:lstStyle/>
            <a:p>
              <a:r>
                <a:rPr lang="en-US" sz="3200" dirty="0">
                  <a:solidFill>
                    <a:schemeClr val="bg1"/>
                  </a:solidFill>
                </a:rPr>
                <a:t>2</a:t>
              </a: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rctx="PPT">
                                        <p:cTn id="24" dur="indefinite"/>
                                        <p:tgtEl>
                                          <p:spTgt spid="81926"/>
                                        </p:tgtEl>
                                        <p:attrNameLst>
                                          <p:attrName>style.opacity</p:attrName>
                                        </p:attrNameLst>
                                      </p:cBhvr>
                                      <p:to>
                                        <p:strVal val="0.5"/>
                                      </p:to>
                                    </p:set>
                                    <p:animEffect filter="image" prLst="opacity: 0.5">
                                      <p:cBhvr rctx="IE">
                                        <p:cTn id="25" dur="indefinite"/>
                                        <p:tgtEl>
                                          <p:spTgt spid="8192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1929"/>
                                        </p:tgtEl>
                                        <p:attrNameLst>
                                          <p:attrName>style.visibility</p:attrName>
                                        </p:attrNameLst>
                                      </p:cBhvr>
                                      <p:to>
                                        <p:strVal val="visible"/>
                                      </p:to>
                                    </p:set>
                                    <p:animEffect transition="in" filter="box(in)">
                                      <p:cBhvr>
                                        <p:cTn id="30" dur="500"/>
                                        <p:tgtEl>
                                          <p:spTgt spid="8192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grpId="2" nodeType="clickEffect">
                                  <p:stCondLst>
                                    <p:cond delay="0"/>
                                  </p:stCondLst>
                                  <p:childTnLst>
                                    <p:set>
                                      <p:cBhvr rctx="PPT">
                                        <p:cTn id="34" dur="indefinite"/>
                                        <p:tgtEl>
                                          <p:spTgt spid="81929"/>
                                        </p:tgtEl>
                                        <p:attrNameLst>
                                          <p:attrName>style.opacity</p:attrName>
                                        </p:attrNameLst>
                                      </p:cBhvr>
                                      <p:to>
                                        <p:strVal val="0.5"/>
                                      </p:to>
                                    </p:set>
                                    <p:animEffect filter="image" prLst="opacity: 0.5">
                                      <p:cBhvr rctx="IE">
                                        <p:cTn id="35" dur="indefinite"/>
                                        <p:tgtEl>
                                          <p:spTgt spid="8192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ox(in)">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6" grpId="0" animBg="1"/>
      <p:bldP spid="81926" grpId="1" animBg="1"/>
      <p:bldP spid="81929" grpId="0" animBg="1"/>
      <p:bldP spid="81929" grpId="2"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47800" y="152400"/>
            <a:ext cx="6400800" cy="6019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ectangle 4"/>
          <p:cNvSpPr/>
          <p:nvPr/>
        </p:nvSpPr>
        <p:spPr>
          <a:xfrm>
            <a:off x="3886200" y="2590800"/>
            <a:ext cx="1600200" cy="1676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smtClean="0"/>
              <a:t>Autonomy in</a:t>
            </a:r>
          </a:p>
          <a:p>
            <a:pPr algn="ctr"/>
            <a:r>
              <a:rPr lang="en-US" sz="2800" dirty="0" smtClean="0"/>
              <a:t>Language </a:t>
            </a:r>
          </a:p>
          <a:p>
            <a:pPr algn="ctr"/>
            <a:r>
              <a:rPr lang="en-US" sz="2800" dirty="0" smtClean="0"/>
              <a:t>Learning</a:t>
            </a:r>
            <a:endParaRPr lang="en-US" sz="2800" dirty="0"/>
          </a:p>
        </p:txBody>
      </p:sp>
      <p:cxnSp>
        <p:nvCxnSpPr>
          <p:cNvPr id="9" name="Straight Arrow Connector 8"/>
          <p:cNvCxnSpPr/>
          <p:nvPr/>
        </p:nvCxnSpPr>
        <p:spPr>
          <a:xfrm flipH="1">
            <a:off x="3048000" y="342900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62600" y="33528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724400" y="17526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00400" y="609600"/>
            <a:ext cx="3048000" cy="8382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Learning management</a:t>
            </a:r>
          </a:p>
          <a:p>
            <a:pPr algn="ctr"/>
            <a:r>
              <a:rPr lang="en-US" sz="2800" dirty="0" smtClean="0"/>
              <a:t>(Learning behavior)</a:t>
            </a:r>
            <a:endParaRPr lang="en-US" sz="2800" dirty="0"/>
          </a:p>
        </p:txBody>
      </p:sp>
      <p:sp>
        <p:nvSpPr>
          <p:cNvPr id="16" name="Rectangle 15"/>
          <p:cNvSpPr/>
          <p:nvPr/>
        </p:nvSpPr>
        <p:spPr>
          <a:xfrm rot="3931903">
            <a:off x="942668" y="3517856"/>
            <a:ext cx="3405485" cy="91442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Cognitive processes</a:t>
            </a:r>
          </a:p>
          <a:p>
            <a:pPr algn="ctr"/>
            <a:r>
              <a:rPr lang="en-US" sz="2800" dirty="0" smtClean="0"/>
              <a:t>(Psychology of learning)</a:t>
            </a:r>
            <a:endParaRPr lang="en-US" sz="2800" dirty="0"/>
          </a:p>
        </p:txBody>
      </p:sp>
      <p:sp>
        <p:nvSpPr>
          <p:cNvPr id="17" name="Rectangle 16"/>
          <p:cNvSpPr/>
          <p:nvPr/>
        </p:nvSpPr>
        <p:spPr>
          <a:xfrm rot="17785046">
            <a:off x="5087531" y="3592750"/>
            <a:ext cx="3203466" cy="95216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Learning content</a:t>
            </a:r>
          </a:p>
          <a:p>
            <a:pPr algn="ctr"/>
            <a:r>
              <a:rPr lang="en-US" sz="2800" dirty="0" smtClean="0"/>
              <a:t>(Learning situations)</a:t>
            </a:r>
            <a:endParaRPr lang="en-US" sz="2800" dirty="0"/>
          </a:p>
        </p:txBody>
      </p:sp>
      <p:sp>
        <p:nvSpPr>
          <p:cNvPr id="22" name="Rectangle 21"/>
          <p:cNvSpPr/>
          <p:nvPr/>
        </p:nvSpPr>
        <p:spPr>
          <a:xfrm rot="20554016">
            <a:off x="2895600" y="3224576"/>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control</a:t>
            </a:r>
            <a:endParaRPr lang="en-US" sz="2000" dirty="0">
              <a:solidFill>
                <a:schemeClr val="tx1"/>
              </a:solidFill>
            </a:endParaRPr>
          </a:p>
        </p:txBody>
      </p:sp>
      <p:sp>
        <p:nvSpPr>
          <p:cNvPr id="23" name="Rectangle 22"/>
          <p:cNvSpPr/>
          <p:nvPr/>
        </p:nvSpPr>
        <p:spPr>
          <a:xfrm rot="1637931">
            <a:off x="5446272" y="3132423"/>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control</a:t>
            </a:r>
            <a:endParaRPr lang="en-US" sz="2000" dirty="0">
              <a:solidFill>
                <a:schemeClr val="tx1"/>
              </a:solidFill>
            </a:endParaRPr>
          </a:p>
        </p:txBody>
      </p:sp>
      <p:sp>
        <p:nvSpPr>
          <p:cNvPr id="24" name="Rectangle 23"/>
          <p:cNvSpPr/>
          <p:nvPr/>
        </p:nvSpPr>
        <p:spPr>
          <a:xfrm rot="16200000">
            <a:off x="4076700" y="19431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control</a:t>
            </a:r>
            <a:endParaRPr lang="en-US" sz="2000" dirty="0">
              <a:solidFill>
                <a:schemeClr val="tx1"/>
              </a:solidFill>
            </a:endParaRPr>
          </a:p>
        </p:txBody>
      </p:sp>
      <p:sp>
        <p:nvSpPr>
          <p:cNvPr id="25" name="Rectangle 24"/>
          <p:cNvSpPr/>
          <p:nvPr/>
        </p:nvSpPr>
        <p:spPr>
          <a:xfrm>
            <a:off x="228600" y="6172200"/>
            <a:ext cx="8686800" cy="60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Figure 3.1: Defining autonomy: the capacity to take control over learning</a:t>
            </a:r>
          </a:p>
          <a:p>
            <a:pPr algn="r"/>
            <a:r>
              <a:rPr lang="en-US" sz="2400" i="1" dirty="0" smtClean="0">
                <a:solidFill>
                  <a:schemeClr val="tx1"/>
                </a:solidFill>
              </a:rPr>
              <a:t>(Benson, 2001, p. 47)</a:t>
            </a:r>
            <a:endParaRPr lang="en-US" sz="2400" i="1" dirty="0">
              <a:solidFill>
                <a:schemeClr val="tx1"/>
              </a:solidFill>
            </a:endParaRPr>
          </a:p>
        </p:txBody>
      </p:sp>
      <p:sp>
        <p:nvSpPr>
          <p:cNvPr id="14" name="Slide Number Placeholder 13"/>
          <p:cNvSpPr>
            <a:spLocks noGrp="1"/>
          </p:cNvSpPr>
          <p:nvPr>
            <p:ph type="sldNum" sz="quarter" idx="12"/>
          </p:nvPr>
        </p:nvSpPr>
        <p:spPr>
          <a:xfrm>
            <a:off x="0" y="6400800"/>
            <a:ext cx="457200" cy="457200"/>
          </a:xfrm>
        </p:spPr>
        <p:txBody>
          <a:bodyPr/>
          <a:lstStyle/>
          <a:p>
            <a:fld id="{03DF3C31-D667-4B4C-8327-22C28D876FAF}"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17">
                                            <p:txEl>
                                              <p:pRg st="0" end="0"/>
                                            </p:txEl>
                                          </p:spTgt>
                                        </p:tgtEl>
                                        <p:attrNameLst>
                                          <p:attrName>style.color</p:attrName>
                                        </p:attrNameLst>
                                      </p:cBhvr>
                                      <p:to>
                                        <p:clrVal>
                                          <a:schemeClr val="accent2"/>
                                        </p:clrVal>
                                      </p:to>
                                    </p:set>
                                    <p:set>
                                      <p:cBhvr>
                                        <p:cTn id="7" dur="500" autoRev="1" fill="hold"/>
                                        <p:tgtEl>
                                          <p:spTgt spid="17">
                                            <p:txEl>
                                              <p:pRg st="0" end="0"/>
                                            </p:txEl>
                                          </p:spTgt>
                                        </p:tgtEl>
                                        <p:attrNameLst>
                                          <p:attrName>fillcolor</p:attrName>
                                        </p:attrNameLst>
                                      </p:cBhvr>
                                      <p:to>
                                        <p:clrVal>
                                          <a:schemeClr val="accent2"/>
                                        </p:clrVal>
                                      </p:to>
                                    </p:set>
                                    <p:set>
                                      <p:cBhvr>
                                        <p:cTn id="8" dur="500" autoRev="1" fill="hold"/>
                                        <p:tgtEl>
                                          <p:spTgt spid="1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686" name="Group 158"/>
          <p:cNvGraphicFramePr>
            <a:graphicFrameLocks noGrp="1"/>
          </p:cNvGraphicFramePr>
          <p:nvPr>
            <p:ph idx="1"/>
          </p:nvPr>
        </p:nvGraphicFramePr>
        <p:xfrm>
          <a:off x="533400" y="1447800"/>
          <a:ext cx="7848601" cy="4953000"/>
        </p:xfrm>
        <a:graphic>
          <a:graphicData uri="http://schemas.openxmlformats.org/drawingml/2006/table">
            <a:tbl>
              <a:tblPr/>
              <a:tblGrid>
                <a:gridCol w="249536"/>
                <a:gridCol w="2188864"/>
                <a:gridCol w="533400"/>
                <a:gridCol w="2209800"/>
                <a:gridCol w="457200"/>
                <a:gridCol w="2209801"/>
              </a:tblGrid>
              <a:tr h="1198702">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Verdana" pitchFamily="34"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200" kern="1200" dirty="0" smtClean="0">
                          <a:solidFill>
                            <a:schemeClr val="tx1"/>
                          </a:solidFill>
                          <a:effectLst>
                            <a:outerShdw blurRad="38100" dist="38100" dir="2700000" algn="tl">
                              <a:srgbClr val="000000">
                                <a:alpha val="43137"/>
                              </a:srgbClr>
                            </a:outerShdw>
                          </a:effectLst>
                          <a:latin typeface="+mn-lt"/>
                          <a:ea typeface="+mn-ea"/>
                          <a:cs typeface="+mn-cs"/>
                        </a:rPr>
                        <a:t>Longworth</a:t>
                      </a:r>
                      <a:r>
                        <a:rPr kumimoji="0" lang="en-US" sz="3200" kern="1200" dirty="0" smtClean="0">
                          <a:solidFill>
                            <a:schemeClr val="tx1"/>
                          </a:solidFill>
                          <a:latin typeface="+mn-lt"/>
                          <a:ea typeface="+mn-ea"/>
                          <a:cs typeface="+mn-cs"/>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200" kern="1200" dirty="0" smtClean="0">
                          <a:solidFill>
                            <a:schemeClr val="tx1"/>
                          </a:solidFill>
                          <a:latin typeface="+mn-lt"/>
                          <a:ea typeface="+mn-ea"/>
                          <a:cs typeface="+mn-cs"/>
                        </a:rPr>
                        <a:t>(2003)</a:t>
                      </a:r>
                      <a:endParaRPr kumimoji="0" lang="en-US" sz="2400" b="1"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3600000" scaled="0"/>
                      <a:tileRect/>
                    </a:gradFill>
                  </a:tcPr>
                </a:tc>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3200" b="1" i="0" u="none" strike="noStrike" cap="none" normalizeH="0" baseline="0" dirty="0" smtClean="0">
                        <a:ln>
                          <a:noFill/>
                        </a:ln>
                        <a:solidFill>
                          <a:srgbClr val="66CCFF"/>
                        </a:solidFill>
                        <a:effectLst>
                          <a:outerShdw blurRad="38100" dist="38100" dir="2700000" algn="tl">
                            <a:srgbClr val="C0C0C0"/>
                          </a:outerShdw>
                        </a:effectLst>
                        <a:latin typeface="Verdana" pitchFamily="34"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FFFF">
                        <a:alpha val="59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200" kern="1200" dirty="0" err="1" smtClean="0">
                          <a:solidFill>
                            <a:schemeClr val="tx1"/>
                          </a:solidFill>
                          <a:effectLst>
                            <a:outerShdw blurRad="38100" dist="38100" dir="2700000" algn="tl">
                              <a:srgbClr val="000000">
                                <a:alpha val="43137"/>
                              </a:srgbClr>
                            </a:outerShdw>
                          </a:effectLst>
                          <a:latin typeface="+mn-lt"/>
                          <a:ea typeface="+mn-ea"/>
                          <a:cs typeface="+mn-cs"/>
                        </a:rPr>
                        <a:t>Voller</a:t>
                      </a:r>
                      <a:r>
                        <a:rPr kumimoji="0" lang="en-US" sz="3200" kern="1200" dirty="0" smtClean="0">
                          <a:solidFill>
                            <a:schemeClr val="tx1"/>
                          </a:solidFill>
                          <a:latin typeface="+mn-lt"/>
                          <a:ea typeface="+mn-ea"/>
                          <a:cs typeface="+mn-cs"/>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200" kern="1200" dirty="0" smtClean="0">
                          <a:solidFill>
                            <a:schemeClr val="tx1"/>
                          </a:solidFill>
                          <a:latin typeface="+mn-lt"/>
                          <a:ea typeface="+mn-ea"/>
                          <a:cs typeface="+mn-cs"/>
                        </a:rPr>
                        <a:t>(1997) </a:t>
                      </a:r>
                      <a:endParaRPr kumimoji="0" lang="en-US" sz="2400" b="1"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gradFill>
                      <a:gsLst>
                        <a:gs pos="0">
                          <a:schemeClr val="tx2">
                            <a:lumMod val="20000"/>
                            <a:lumOff val="80000"/>
                          </a:schemeClr>
                        </a:gs>
                        <a:gs pos="100000">
                          <a:srgbClr val="54D060"/>
                        </a:gs>
                      </a:gsLst>
                      <a:path path="circle">
                        <a:fillToRect l="50000" t="50000" r="50000" b="50000"/>
                      </a:path>
                    </a:gradFill>
                  </a:tcPr>
                </a:tc>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200" b="1" i="0" u="none" strike="noStrike" cap="none" normalizeH="0" baseline="0" dirty="0" smtClean="0">
                          <a:ln>
                            <a:noFill/>
                          </a:ln>
                          <a:solidFill>
                            <a:srgbClr val="66CCFF"/>
                          </a:solidFill>
                          <a:effectLst>
                            <a:outerShdw blurRad="38100" dist="38100" dir="2700000" algn="tl">
                              <a:srgbClr val="C0C0C0"/>
                            </a:outerShdw>
                          </a:effectLst>
                          <a:latin typeface="Verdana" pitchFamily="34" charset="0"/>
                          <a:sym typeface="Wingdings" pitchFamily="2" charset="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200" kern="1200" dirty="0" smtClean="0">
                          <a:solidFill>
                            <a:schemeClr val="tx1"/>
                          </a:solidFill>
                          <a:effectLst>
                            <a:outerShdw blurRad="38100" dist="38100" dir="2700000" algn="tl">
                              <a:srgbClr val="000000">
                                <a:alpha val="43137"/>
                              </a:srgbClr>
                            </a:outerShdw>
                          </a:effectLst>
                          <a:latin typeface="+mn-lt"/>
                          <a:ea typeface="+mn-ea"/>
                          <a:cs typeface="+mn-cs"/>
                        </a:rPr>
                        <a:t>Little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200" kern="1200" dirty="0" smtClean="0">
                          <a:solidFill>
                            <a:schemeClr val="tx1"/>
                          </a:solidFill>
                          <a:latin typeface="+mn-lt"/>
                          <a:ea typeface="+mn-ea"/>
                          <a:cs typeface="+mn-cs"/>
                        </a:rPr>
                        <a:t>(2004) </a:t>
                      </a:r>
                      <a:endParaRPr kumimoji="0" lang="en-US" sz="2400" b="1"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A77DE5"/>
                    </a:solidFill>
                  </a:tcPr>
                </a:tc>
              </a:tr>
              <a:tr h="1128979">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000" b="1"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A leader</a:t>
                      </a:r>
                      <a:endParaRPr kumimoji="0" lang="en-US" sz="18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3600000" scaled="0"/>
                      <a:tileRect/>
                    </a:gra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A facilitator</a:t>
                      </a:r>
                      <a:endParaRPr kumimoji="0" lang="en-US" sz="18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tx2">
                            <a:lumMod val="20000"/>
                            <a:lumOff val="80000"/>
                          </a:schemeClr>
                        </a:gs>
                        <a:gs pos="100000">
                          <a:srgbClr val="54D060"/>
                        </a:gs>
                      </a:gsLst>
                      <a:path path="circle">
                        <a:fillToRect l="50000" t="50000" r="50000" b="50000"/>
                      </a:path>
                    </a:gra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A facilitator</a:t>
                      </a:r>
                      <a:endParaRPr kumimoji="0" lang="en-US" sz="18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B6F0"/>
                    </a:solidFill>
                  </a:tcPr>
                </a:tc>
              </a:tr>
              <a:tr h="1125373">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289D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A manager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of resource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3600000" scaled="0"/>
                      <a:tileRect/>
                    </a:gra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A counselor</a:t>
                      </a:r>
                      <a:endParaRPr kumimoji="0" lang="en-US" sz="12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tx2">
                            <a:lumMod val="20000"/>
                            <a:lumOff val="80000"/>
                          </a:schemeClr>
                        </a:gs>
                        <a:gs pos="100000">
                          <a:srgbClr val="54D060"/>
                        </a:gs>
                      </a:gsLst>
                      <a:path path="circle">
                        <a:fillToRect l="50000" t="50000" r="50000" b="50000"/>
                      </a:path>
                    </a:gra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A counselor</a:t>
                      </a:r>
                      <a:endParaRPr kumimoji="0" lang="en-US" sz="12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9AEA"/>
                    </a:solidFill>
                  </a:tcPr>
                </a:tc>
              </a:tr>
              <a:tr h="1499946">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3600000" scaled="0"/>
                      <a:tileRect/>
                    </a:gra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A resource</a:t>
                      </a:r>
                      <a:endParaRPr kumimoji="0" lang="en-US" sz="28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a:gsLst>
                        <a:gs pos="0">
                          <a:schemeClr val="tx2">
                            <a:lumMod val="20000"/>
                            <a:lumOff val="80000"/>
                          </a:schemeClr>
                        </a:gs>
                        <a:gs pos="100000">
                          <a:srgbClr val="54D060"/>
                        </a:gs>
                      </a:gsLst>
                      <a:path path="circle">
                        <a:fillToRect l="50000" t="50000" r="50000" b="50000"/>
                      </a:path>
                    </a:gra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A manager of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kern="1200" dirty="0" smtClean="0">
                          <a:solidFill>
                            <a:schemeClr val="tx1"/>
                          </a:solidFill>
                          <a:latin typeface="+mn-lt"/>
                          <a:ea typeface="+mn-ea"/>
                          <a:cs typeface="+mn-cs"/>
                        </a:rPr>
                        <a:t>learning resources</a:t>
                      </a:r>
                      <a:endParaRPr kumimoji="0" lang="en-US" sz="2800" b="0" i="0" u="none" strike="noStrike" cap="none" normalizeH="0" baseline="0" dirty="0" smtClean="0">
                        <a:ln>
                          <a:noFill/>
                        </a:ln>
                        <a:solidFill>
                          <a:srgbClr val="000000"/>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B6F0"/>
                    </a:solidFill>
                  </a:tcPr>
                </a:tc>
              </a:tr>
            </a:tbl>
          </a:graphicData>
        </a:graphic>
      </p:graphicFrame>
      <p:sp>
        <p:nvSpPr>
          <p:cNvPr id="4" name="Title 1"/>
          <p:cNvSpPr txBox="1">
            <a:spLocks/>
          </p:cNvSpPr>
          <p:nvPr/>
        </p:nvSpPr>
        <p:spPr>
          <a:xfrm>
            <a:off x="0" y="612648"/>
            <a:ext cx="9144000" cy="758952"/>
          </a:xfrm>
          <a:prstGeom prst="rect">
            <a:avLst/>
          </a:prstGeom>
        </p:spPr>
        <p:txBody>
          <a:bodyPr bIns="91440" anchor="b" anchorCtr="0">
            <a:noAutofit/>
          </a:bodyPr>
          <a:lstStyle/>
          <a:p>
            <a:pPr lvl="0" algn="ctr">
              <a:spcBef>
                <a:spcPct val="0"/>
              </a:spcBef>
              <a:defRPr/>
            </a:pPr>
            <a:r>
              <a:rPr lang="en-US" sz="3600" b="1" dirty="0" smtClean="0">
                <a:solidFill>
                  <a:schemeClr val="accent1">
                    <a:lumMod val="75000"/>
                  </a:schemeClr>
                </a:solidFill>
                <a:ea typeface="+mj-ea"/>
                <a:cs typeface="+mj-cs"/>
              </a:rPr>
              <a:t>2.2 </a:t>
            </a:r>
            <a:r>
              <a:rPr kumimoji="0" lang="en-US" sz="3600" b="1" i="0" u="none" strike="noStrike" kern="1200" cap="none" spc="0" normalizeH="0" baseline="0" noProof="0" dirty="0" smtClean="0">
                <a:ln>
                  <a:noFill/>
                </a:ln>
                <a:solidFill>
                  <a:schemeClr val="accent1">
                    <a:lumMod val="75000"/>
                  </a:schemeClr>
                </a:solidFill>
                <a:effectLst/>
                <a:uLnTx/>
                <a:uFillTx/>
                <a:ea typeface="+mj-ea"/>
                <a:cs typeface="+mj-cs"/>
              </a:rPr>
              <a:t> Teachers’</a:t>
            </a:r>
            <a:r>
              <a:rPr lang="en-US" sz="3600" b="1" dirty="0" smtClean="0">
                <a:solidFill>
                  <a:schemeClr val="accent1">
                    <a:lumMod val="75000"/>
                  </a:schemeClr>
                </a:solidFill>
              </a:rPr>
              <a:t> Roles </a:t>
            </a:r>
            <a:r>
              <a:rPr kumimoji="0" lang="en-US" sz="3600" b="1" i="0" u="none" strike="noStrike" kern="1200" cap="none" spc="0" normalizeH="0" baseline="0" noProof="0" dirty="0" smtClean="0">
                <a:ln>
                  <a:noFill/>
                </a:ln>
                <a:solidFill>
                  <a:schemeClr val="accent1">
                    <a:lumMod val="75000"/>
                  </a:schemeClr>
                </a:solidFill>
                <a:effectLst/>
                <a:uLnTx/>
                <a:uFillTx/>
                <a:ea typeface="+mj-ea"/>
                <a:cs typeface="+mj-cs"/>
              </a:rPr>
              <a:t>in Promoting </a:t>
            </a:r>
          </a:p>
          <a:p>
            <a:pPr lvl="0" algn="ctr">
              <a:spcBef>
                <a:spcPct val="0"/>
              </a:spcBef>
              <a:defRPr/>
            </a:pPr>
            <a:r>
              <a:rPr kumimoji="0" lang="en-US" sz="3600" b="1" i="0" u="none" strike="noStrike" kern="1200" cap="none" spc="0" normalizeH="0" baseline="0" noProof="0" dirty="0" smtClean="0">
                <a:ln>
                  <a:noFill/>
                </a:ln>
                <a:solidFill>
                  <a:schemeClr val="accent1">
                    <a:lumMod val="75000"/>
                  </a:schemeClr>
                </a:solidFill>
                <a:effectLst/>
                <a:uLnTx/>
                <a:uFillTx/>
                <a:ea typeface="+mj-ea"/>
                <a:cs typeface="+mj-cs"/>
              </a:rPr>
              <a:t>Learner Autonomy</a:t>
            </a:r>
            <a:endParaRPr kumimoji="0" lang="en-US" sz="3600" b="1" i="0" u="none" strike="noStrike" kern="1200" cap="none" spc="0" normalizeH="0" baseline="0" noProof="0" dirty="0">
              <a:ln>
                <a:noFill/>
              </a:ln>
              <a:solidFill>
                <a:schemeClr val="accent1">
                  <a:lumMod val="75000"/>
                </a:schemeClr>
              </a:solidFill>
              <a:effectLst/>
              <a:uLnTx/>
              <a:uFillTx/>
              <a:ea typeface="+mj-ea"/>
              <a:cs typeface="+mj-cs"/>
            </a:endParaRPr>
          </a:p>
        </p:txBody>
      </p:sp>
      <p:sp>
        <p:nvSpPr>
          <p:cNvPr id="5" name="Slide Number Placeholder 4"/>
          <p:cNvSpPr>
            <a:spLocks noGrp="1"/>
          </p:cNvSpPr>
          <p:nvPr>
            <p:ph type="sldNum" sz="quarter" idx="12"/>
          </p:nvPr>
        </p:nvSpPr>
        <p:spPr>
          <a:xfrm>
            <a:off x="0" y="6400800"/>
            <a:ext cx="533400" cy="457200"/>
          </a:xfrm>
        </p:spPr>
        <p:txBody>
          <a:bodyPr/>
          <a:lstStyle/>
          <a:p>
            <a:fld id="{0D0DA45A-03F2-4558-BC81-377BFDA1BF02}" type="slidenum">
              <a:rPr lang="en-US" smtClean="0"/>
              <a:pPr/>
              <a:t>12</a:t>
            </a:fld>
            <a:endParaRPr lang="en-US"/>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28600"/>
            <a:ext cx="7772400" cy="914400"/>
          </a:xfrm>
        </p:spPr>
        <p:txBody>
          <a:bodyPr>
            <a:normAutofit/>
          </a:bodyPr>
          <a:lstStyle/>
          <a:p>
            <a:pPr algn="ctr"/>
            <a:r>
              <a:rPr lang="en-US" b="1" dirty="0" smtClean="0">
                <a:solidFill>
                  <a:schemeClr val="accent1">
                    <a:lumMod val="75000"/>
                  </a:schemeClr>
                </a:solidFill>
                <a:latin typeface="+mn-lt"/>
              </a:rPr>
              <a:t>3.1 Setting of the study</a:t>
            </a:r>
            <a:endParaRPr lang="en-US" sz="2400" b="1" dirty="0">
              <a:solidFill>
                <a:schemeClr val="accent1">
                  <a:lumMod val="75000"/>
                </a:schemeClr>
              </a:solidFill>
              <a:latin typeface="+mn-lt"/>
            </a:endParaRPr>
          </a:p>
        </p:txBody>
      </p:sp>
      <p:sp>
        <p:nvSpPr>
          <p:cNvPr id="90116" name="AutoShape 4"/>
          <p:cNvSpPr>
            <a:spLocks noChangeArrowheads="1"/>
          </p:cNvSpPr>
          <p:nvPr/>
        </p:nvSpPr>
        <p:spPr bwMode="gray">
          <a:xfrm>
            <a:off x="1066800" y="1371600"/>
            <a:ext cx="7391400" cy="5257800"/>
          </a:xfrm>
          <a:prstGeom prst="upArrow">
            <a:avLst>
              <a:gd name="adj1" fmla="val 73769"/>
              <a:gd name="adj2" fmla="val 32588"/>
            </a:avLst>
          </a:prstGeom>
          <a:gradFill rotWithShape="1">
            <a:gsLst>
              <a:gs pos="0">
                <a:srgbClr val="AD83EB"/>
              </a:gs>
              <a:gs pos="100000">
                <a:srgbClr val="003399">
                  <a:alpha val="0"/>
                </a:srgbClr>
              </a:gs>
            </a:gsLst>
            <a:lin ang="5400000" scaled="1"/>
          </a:gradFill>
          <a:ln w="9525">
            <a:noFill/>
            <a:miter lim="800000"/>
            <a:headEnd/>
            <a:tailEnd/>
          </a:ln>
          <a:effectLst/>
        </p:spPr>
        <p:txBody>
          <a:bodyPr wrap="none" anchor="ctr"/>
          <a:lstStyle/>
          <a:p>
            <a:endParaRPr lang="en-US"/>
          </a:p>
        </p:txBody>
      </p:sp>
      <p:sp>
        <p:nvSpPr>
          <p:cNvPr id="90145" name="Text Box 33"/>
          <p:cNvSpPr txBox="1">
            <a:spLocks noChangeArrowheads="1"/>
          </p:cNvSpPr>
          <p:nvPr/>
        </p:nvSpPr>
        <p:spPr bwMode="gray">
          <a:xfrm>
            <a:off x="3505200" y="2631757"/>
            <a:ext cx="2696123" cy="492443"/>
          </a:xfrm>
          <a:prstGeom prst="rect">
            <a:avLst/>
          </a:prstGeom>
          <a:noFill/>
          <a:ln w="9525" algn="ctr">
            <a:noFill/>
            <a:miter lim="800000"/>
            <a:headEnd/>
            <a:tailEnd/>
          </a:ln>
          <a:effectLst/>
        </p:spPr>
        <p:txBody>
          <a:bodyPr wrap="none">
            <a:spAutoFit/>
          </a:bodyPr>
          <a:lstStyle/>
          <a:p>
            <a:pPr algn="ctr"/>
            <a:r>
              <a:rPr lang="en-US" sz="2600" b="1" dirty="0" smtClean="0"/>
              <a:t>A Thai University </a:t>
            </a:r>
          </a:p>
        </p:txBody>
      </p:sp>
      <p:sp>
        <p:nvSpPr>
          <p:cNvPr id="90154" name="AutoShape 42"/>
          <p:cNvSpPr>
            <a:spLocks noChangeArrowheads="1"/>
          </p:cNvSpPr>
          <p:nvPr/>
        </p:nvSpPr>
        <p:spPr bwMode="gray">
          <a:xfrm>
            <a:off x="2743200" y="3352800"/>
            <a:ext cx="4114800" cy="3048000"/>
          </a:xfrm>
          <a:prstGeom prst="upArrow">
            <a:avLst>
              <a:gd name="adj1" fmla="val 78306"/>
              <a:gd name="adj2" fmla="val 48213"/>
            </a:avLst>
          </a:prstGeom>
          <a:gradFill rotWithShape="1">
            <a:gsLst>
              <a:gs pos="0">
                <a:srgbClr val="EC823A"/>
              </a:gs>
              <a:gs pos="100000">
                <a:srgbClr val="003399">
                  <a:alpha val="0"/>
                </a:srgbClr>
              </a:gs>
            </a:gsLst>
            <a:lin ang="5400000" scaled="1"/>
          </a:gradFill>
          <a:ln w="9525">
            <a:noFill/>
            <a:miter lim="800000"/>
            <a:headEnd/>
            <a:tailEnd/>
          </a:ln>
          <a:effectLst/>
        </p:spPr>
        <p:txBody>
          <a:bodyPr wrap="none" anchor="ctr"/>
          <a:lstStyle/>
          <a:p>
            <a:endParaRPr lang="en-US"/>
          </a:p>
        </p:txBody>
      </p:sp>
      <p:sp>
        <p:nvSpPr>
          <p:cNvPr id="90155" name="Text Box 43"/>
          <p:cNvSpPr txBox="1">
            <a:spLocks noChangeArrowheads="1"/>
          </p:cNvSpPr>
          <p:nvPr/>
        </p:nvSpPr>
        <p:spPr bwMode="gray">
          <a:xfrm>
            <a:off x="4038600" y="4495800"/>
            <a:ext cx="1540806" cy="1200329"/>
          </a:xfrm>
          <a:prstGeom prst="rect">
            <a:avLst/>
          </a:prstGeom>
          <a:noFill/>
          <a:ln w="9525" algn="ctr">
            <a:noFill/>
            <a:miter lim="800000"/>
            <a:headEnd/>
            <a:tailEnd/>
          </a:ln>
          <a:effectLst/>
        </p:spPr>
        <p:txBody>
          <a:bodyPr wrap="none">
            <a:spAutoFit/>
          </a:bodyPr>
          <a:lstStyle/>
          <a:p>
            <a:pPr algn="ctr"/>
            <a:r>
              <a:rPr lang="en-US" sz="2400" b="1" dirty="0" smtClean="0"/>
              <a:t>School of </a:t>
            </a:r>
          </a:p>
          <a:p>
            <a:pPr algn="ctr"/>
            <a:r>
              <a:rPr lang="en-US" sz="2400" b="1" dirty="0" smtClean="0"/>
              <a:t>Foreign </a:t>
            </a:r>
          </a:p>
          <a:p>
            <a:pPr algn="ctr"/>
            <a:r>
              <a:rPr lang="en-US" sz="2400" b="1" dirty="0" smtClean="0"/>
              <a:t>Languages</a:t>
            </a:r>
            <a:endParaRPr lang="en-US" sz="2400" b="1" dirty="0"/>
          </a:p>
        </p:txBody>
      </p:sp>
      <p:grpSp>
        <p:nvGrpSpPr>
          <p:cNvPr id="9" name="Group 69"/>
          <p:cNvGrpSpPr>
            <a:grpSpLocks/>
          </p:cNvGrpSpPr>
          <p:nvPr/>
        </p:nvGrpSpPr>
        <p:grpSpPr bwMode="auto">
          <a:xfrm>
            <a:off x="152400" y="40214"/>
            <a:ext cx="8686800" cy="1026586"/>
            <a:chOff x="1296" y="2832"/>
            <a:chExt cx="2976" cy="439"/>
          </a:xfrm>
        </p:grpSpPr>
        <p:sp>
          <p:nvSpPr>
            <p:cNvPr id="10" name="AutoShape 70"/>
            <p:cNvSpPr>
              <a:spLocks noChangeArrowheads="1"/>
            </p:cNvSpPr>
            <p:nvPr/>
          </p:nvSpPr>
          <p:spPr bwMode="gray">
            <a:xfrm>
              <a:off x="1536" y="2907"/>
              <a:ext cx="2736" cy="357"/>
            </a:xfrm>
            <a:prstGeom prst="roundRect">
              <a:avLst>
                <a:gd name="adj" fmla="val 16667"/>
              </a:avLst>
            </a:prstGeom>
            <a:gradFill rotWithShape="1">
              <a:gsLst>
                <a:gs pos="0">
                  <a:srgbClr val="70C4DE">
                    <a:gamma/>
                    <a:tint val="21176"/>
                    <a:invGamma/>
                  </a:srgbClr>
                </a:gs>
                <a:gs pos="100000">
                  <a:srgbClr val="70C4DE"/>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1" name="AutoShape 71"/>
            <p:cNvSpPr>
              <a:spLocks noChangeArrowheads="1"/>
            </p:cNvSpPr>
            <p:nvPr/>
          </p:nvSpPr>
          <p:spPr bwMode="gray">
            <a:xfrm>
              <a:off x="1296" y="2832"/>
              <a:ext cx="432" cy="432"/>
            </a:xfrm>
            <a:prstGeom prst="diamond">
              <a:avLst/>
            </a:prstGeom>
            <a:gradFill rotWithShape="1">
              <a:gsLst>
                <a:gs pos="0">
                  <a:srgbClr val="70C4DE">
                    <a:gamma/>
                    <a:shade val="46275"/>
                    <a:invGamma/>
                  </a:srgbClr>
                </a:gs>
                <a:gs pos="100000">
                  <a:srgbClr val="70C4DE"/>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2" name="Text Box 72"/>
            <p:cNvSpPr txBox="1">
              <a:spLocks noChangeArrowheads="1"/>
            </p:cNvSpPr>
            <p:nvPr/>
          </p:nvSpPr>
          <p:spPr bwMode="gray">
            <a:xfrm>
              <a:off x="1740" y="2942"/>
              <a:ext cx="2457" cy="329"/>
            </a:xfrm>
            <a:prstGeom prst="rect">
              <a:avLst/>
            </a:prstGeom>
            <a:noFill/>
            <a:ln w="9525" algn="ctr">
              <a:noFill/>
              <a:miter lim="800000"/>
              <a:headEnd/>
              <a:tailEnd/>
            </a:ln>
            <a:effectLst/>
          </p:spPr>
          <p:txBody>
            <a:bodyPr wrap="square">
              <a:spAutoFit/>
            </a:bodyPr>
            <a:lstStyle/>
            <a:p>
              <a:pPr marL="514350" indent="-514350" algn="ctr">
                <a:buNone/>
              </a:pPr>
              <a:r>
                <a:rPr lang="en-US" sz="4400" dirty="0" smtClean="0"/>
                <a:t>METHODOLOGY</a:t>
              </a:r>
            </a:p>
          </p:txBody>
        </p:sp>
        <p:sp>
          <p:nvSpPr>
            <p:cNvPr id="13" name="Text Box 73"/>
            <p:cNvSpPr txBox="1">
              <a:spLocks noChangeArrowheads="1"/>
            </p:cNvSpPr>
            <p:nvPr/>
          </p:nvSpPr>
          <p:spPr bwMode="gray">
            <a:xfrm>
              <a:off x="1438" y="2952"/>
              <a:ext cx="128" cy="250"/>
            </a:xfrm>
            <a:prstGeom prst="rect">
              <a:avLst/>
            </a:prstGeom>
            <a:noFill/>
            <a:ln w="9525" algn="ctr">
              <a:noFill/>
              <a:miter lim="800000"/>
              <a:headEnd/>
              <a:tailEnd/>
            </a:ln>
            <a:effectLst/>
          </p:spPr>
          <p:txBody>
            <a:bodyPr wrap="none">
              <a:spAutoFit/>
            </a:bodyPr>
            <a:lstStyle/>
            <a:p>
              <a:r>
                <a:rPr lang="en-US" sz="3200" dirty="0">
                  <a:solidFill>
                    <a:schemeClr val="bg1"/>
                  </a:solidFill>
                </a:rPr>
                <a:t>3</a:t>
              </a:r>
              <a:endParaRPr lang="en-US" sz="2400" dirty="0">
                <a:solidFill>
                  <a:schemeClr val="bg1"/>
                </a:solidFill>
              </a:endParaRPr>
            </a:p>
          </p:txBody>
        </p:sp>
      </p:grpSp>
      <p:sp>
        <p:nvSpPr>
          <p:cNvPr id="14" name="Slide Number Placeholder 13"/>
          <p:cNvSpPr>
            <a:spLocks noGrp="1"/>
          </p:cNvSpPr>
          <p:nvPr>
            <p:ph type="sldNum" sz="quarter" idx="12"/>
          </p:nvPr>
        </p:nvSpPr>
        <p:spPr>
          <a:xfrm>
            <a:off x="0" y="6400800"/>
            <a:ext cx="457200" cy="457200"/>
          </a:xfrm>
        </p:spPr>
        <p:txBody>
          <a:bodyPr/>
          <a:lstStyle/>
          <a:p>
            <a:fld id="{03DF3C31-D667-4B4C-8327-22C28D876FAF}"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0114"/>
                                        </p:tgtEl>
                                        <p:attrNameLst>
                                          <p:attrName>style.visibility</p:attrName>
                                        </p:attrNameLst>
                                      </p:cBhvr>
                                      <p:to>
                                        <p:strVal val="visible"/>
                                      </p:to>
                                    </p:set>
                                    <p:animEffect transition="in" filter="blinds(horizontal)">
                                      <p:cBhvr>
                                        <p:cTn id="16" dur="500"/>
                                        <p:tgtEl>
                                          <p:spTgt spid="901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0116"/>
                                        </p:tgtEl>
                                        <p:attrNameLst>
                                          <p:attrName>style.visibility</p:attrName>
                                        </p:attrNameLst>
                                      </p:cBhvr>
                                      <p:to>
                                        <p:strVal val="visible"/>
                                      </p:to>
                                    </p:set>
                                    <p:anim calcmode="lin" valueType="num">
                                      <p:cBhvr additive="base">
                                        <p:cTn id="21" dur="500" fill="hold"/>
                                        <p:tgtEl>
                                          <p:spTgt spid="90116"/>
                                        </p:tgtEl>
                                        <p:attrNameLst>
                                          <p:attrName>ppt_x</p:attrName>
                                        </p:attrNameLst>
                                      </p:cBhvr>
                                      <p:tavLst>
                                        <p:tav tm="0">
                                          <p:val>
                                            <p:strVal val="#ppt_x"/>
                                          </p:val>
                                        </p:tav>
                                        <p:tav tm="100000">
                                          <p:val>
                                            <p:strVal val="#ppt_x"/>
                                          </p:val>
                                        </p:tav>
                                      </p:tavLst>
                                    </p:anim>
                                    <p:anim calcmode="lin" valueType="num">
                                      <p:cBhvr additive="base">
                                        <p:cTn id="22" dur="500" fill="hold"/>
                                        <p:tgtEl>
                                          <p:spTgt spid="90116"/>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014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154"/>
                                        </p:tgtEl>
                                        <p:attrNameLst>
                                          <p:attrName>style.visibility</p:attrName>
                                        </p:attrNameLst>
                                      </p:cBhvr>
                                      <p:to>
                                        <p:strVal val="visible"/>
                                      </p:to>
                                    </p:set>
                                    <p:anim calcmode="lin" valueType="num">
                                      <p:cBhvr additive="base">
                                        <p:cTn id="30" dur="500" fill="hold"/>
                                        <p:tgtEl>
                                          <p:spTgt spid="90154"/>
                                        </p:tgtEl>
                                        <p:attrNameLst>
                                          <p:attrName>ppt_x</p:attrName>
                                        </p:attrNameLst>
                                      </p:cBhvr>
                                      <p:tavLst>
                                        <p:tav tm="0">
                                          <p:val>
                                            <p:strVal val="#ppt_x"/>
                                          </p:val>
                                        </p:tav>
                                        <p:tav tm="100000">
                                          <p:val>
                                            <p:strVal val="#ppt_x"/>
                                          </p:val>
                                        </p:tav>
                                      </p:tavLst>
                                    </p:anim>
                                    <p:anim calcmode="lin" valueType="num">
                                      <p:cBhvr additive="base">
                                        <p:cTn id="31" dur="500" fill="hold"/>
                                        <p:tgtEl>
                                          <p:spTgt spid="90154"/>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90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6" grpId="0" animBg="1"/>
      <p:bldP spid="90145" grpId="0"/>
      <p:bldP spid="90154" grpId="0" animBg="1"/>
      <p:bldP spid="901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algn="ctr"/>
            <a:r>
              <a:rPr lang="en-US" b="1" dirty="0" smtClean="0">
                <a:solidFill>
                  <a:schemeClr val="accent1">
                    <a:lumMod val="75000"/>
                  </a:schemeClr>
                </a:solidFill>
                <a:latin typeface="+mn-lt"/>
              </a:rPr>
              <a:t>3.2 Subjects </a:t>
            </a:r>
            <a:endParaRPr lang="en-US" b="1" dirty="0">
              <a:solidFill>
                <a:schemeClr val="accent1">
                  <a:lumMod val="75000"/>
                </a:schemeClr>
              </a:solidFill>
              <a:latin typeface="+mn-lt"/>
            </a:endParaRPr>
          </a:p>
        </p:txBody>
      </p:sp>
      <p:sp>
        <p:nvSpPr>
          <p:cNvPr id="4" name="AutoShape 4"/>
          <p:cNvSpPr>
            <a:spLocks noChangeArrowheads="1"/>
          </p:cNvSpPr>
          <p:nvPr/>
        </p:nvSpPr>
        <p:spPr bwMode="invGray">
          <a:xfrm>
            <a:off x="381000" y="1905000"/>
            <a:ext cx="5257800" cy="3505200"/>
          </a:xfrm>
          <a:prstGeom prst="rightArrow">
            <a:avLst>
              <a:gd name="adj1" fmla="val 86065"/>
              <a:gd name="adj2" fmla="val 31780"/>
            </a:avLst>
          </a:prstGeom>
          <a:gradFill rotWithShape="1">
            <a:gsLst>
              <a:gs pos="0">
                <a:srgbClr val="000066">
                  <a:alpha val="50000"/>
                </a:srgbClr>
              </a:gs>
              <a:gs pos="100000">
                <a:srgbClr val="0066CC"/>
              </a:gs>
            </a:gsLst>
            <a:lin ang="0" scaled="1"/>
          </a:gradFill>
          <a:ln w="9525">
            <a:noFill/>
            <a:miter lim="800000"/>
            <a:headEnd/>
            <a:tailEnd/>
          </a:ln>
          <a:effectLst/>
        </p:spPr>
        <p:txBody>
          <a:bodyPr wrap="none" anchor="ctr"/>
          <a:lstStyle/>
          <a:p>
            <a:endParaRPr lang="en-US"/>
          </a:p>
        </p:txBody>
      </p:sp>
      <p:sp>
        <p:nvSpPr>
          <p:cNvPr id="5" name="AutoShape 5"/>
          <p:cNvSpPr>
            <a:spLocks noChangeArrowheads="1"/>
          </p:cNvSpPr>
          <p:nvPr/>
        </p:nvSpPr>
        <p:spPr bwMode="blackWhite">
          <a:xfrm>
            <a:off x="609600" y="3048000"/>
            <a:ext cx="4114800" cy="1219200"/>
          </a:xfrm>
          <a:prstGeom prst="roundRect">
            <a:avLst>
              <a:gd name="adj" fmla="val 9106"/>
            </a:avLst>
          </a:prstGeom>
          <a:gradFill rotWithShape="1">
            <a:gsLst>
              <a:gs pos="0">
                <a:srgbClr val="D85E28">
                  <a:gamma/>
                  <a:shade val="46275"/>
                  <a:invGamma/>
                </a:srgbClr>
              </a:gs>
              <a:gs pos="50000">
                <a:srgbClr val="D85E28"/>
              </a:gs>
              <a:gs pos="100000">
                <a:srgbClr val="D85E28">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pPr algn="ctr"/>
            <a:r>
              <a:rPr lang="en-US" sz="3200" b="1" dirty="0" smtClean="0">
                <a:solidFill>
                  <a:srgbClr val="FFFFFF"/>
                </a:solidFill>
              </a:rPr>
              <a:t>30 EFL teachers</a:t>
            </a:r>
          </a:p>
        </p:txBody>
      </p:sp>
      <p:sp>
        <p:nvSpPr>
          <p:cNvPr id="6" name="AutoShape 8"/>
          <p:cNvSpPr>
            <a:spLocks noGrp="1" noChangeArrowheads="1"/>
          </p:cNvSpPr>
          <p:nvPr>
            <p:ph sz="quarter" idx="1"/>
          </p:nvPr>
        </p:nvSpPr>
        <p:spPr bwMode="gray">
          <a:xfrm>
            <a:off x="5715000" y="1447800"/>
            <a:ext cx="3200400" cy="4572000"/>
          </a:xfrm>
          <a:prstGeom prst="roundRect">
            <a:avLst>
              <a:gd name="adj" fmla="val 9106"/>
            </a:avLst>
          </a:prstGeom>
          <a:gradFill rotWithShape="1">
            <a:gsLst>
              <a:gs pos="0">
                <a:srgbClr val="CCFFFF"/>
              </a:gs>
              <a:gs pos="100000">
                <a:srgbClr val="CCFFFF">
                  <a:gamma/>
                  <a:tint val="0"/>
                  <a:invGamma/>
                </a:srgbClr>
              </a:gs>
            </a:gsLst>
            <a:lin ang="5400000" scaled="1"/>
          </a:gradFill>
          <a:ln w="25400">
            <a:noFill/>
            <a:round/>
            <a:headEnd/>
            <a:tailEnd/>
          </a:ln>
          <a:effectLst>
            <a:outerShdw dist="107763" dir="2700000" algn="ctr" rotWithShape="0">
              <a:srgbClr val="000000">
                <a:alpha val="50000"/>
              </a:srgbClr>
            </a:outerShdw>
          </a:effectLst>
        </p:spPr>
        <p:txBody>
          <a:bodyPr anchor="ctr">
            <a:normAutofit fontScale="92500" lnSpcReduction="10000"/>
          </a:bodyPr>
          <a:lstStyle/>
          <a:p>
            <a:pPr>
              <a:buFont typeface="Arial" pitchFamily="34" charset="0"/>
              <a:buChar char="•"/>
            </a:pPr>
            <a:r>
              <a:rPr lang="en-US" sz="3200" b="1" dirty="0" smtClean="0">
                <a:solidFill>
                  <a:srgbClr val="000000"/>
                </a:solidFill>
              </a:rPr>
              <a:t>30 </a:t>
            </a:r>
            <a:r>
              <a:rPr lang="en-US" sz="3200" dirty="0" smtClean="0">
                <a:solidFill>
                  <a:srgbClr val="000000"/>
                </a:solidFill>
              </a:rPr>
              <a:t>EFL teachers for the </a:t>
            </a:r>
            <a:r>
              <a:rPr lang="en-US" sz="3200" b="1" dirty="0" smtClean="0">
                <a:solidFill>
                  <a:srgbClr val="000000"/>
                </a:solidFill>
              </a:rPr>
              <a:t>open-ended questionnaire</a:t>
            </a:r>
          </a:p>
          <a:p>
            <a:endParaRPr lang="en-US" sz="3200" b="1" dirty="0" smtClean="0">
              <a:solidFill>
                <a:srgbClr val="000000"/>
              </a:solidFill>
            </a:endParaRPr>
          </a:p>
          <a:p>
            <a:pPr>
              <a:buFont typeface="Arial" pitchFamily="34" charset="0"/>
              <a:buChar char="•"/>
            </a:pPr>
            <a:r>
              <a:rPr lang="en-US" sz="3200" b="1" dirty="0" smtClean="0">
                <a:solidFill>
                  <a:srgbClr val="000000"/>
                </a:solidFill>
              </a:rPr>
              <a:t>8/30 </a:t>
            </a:r>
            <a:r>
              <a:rPr lang="en-US" sz="3200" dirty="0" smtClean="0">
                <a:solidFill>
                  <a:srgbClr val="000000"/>
                </a:solidFill>
              </a:rPr>
              <a:t>EFL teachers for the </a:t>
            </a:r>
            <a:r>
              <a:rPr lang="en-US" sz="3200" b="1" dirty="0" smtClean="0">
                <a:solidFill>
                  <a:srgbClr val="000000"/>
                </a:solidFill>
              </a:rPr>
              <a:t>semi-structured interviews</a:t>
            </a:r>
            <a:endParaRPr lang="en-US" sz="2400" b="1" dirty="0">
              <a:solidFill>
                <a:srgbClr val="000000"/>
              </a:solidFill>
            </a:endParaRPr>
          </a:p>
        </p:txBody>
      </p:sp>
      <p:sp>
        <p:nvSpPr>
          <p:cNvPr id="7" name="Slide Number Placeholder 6"/>
          <p:cNvSpPr>
            <a:spLocks noGrp="1"/>
          </p:cNvSpPr>
          <p:nvPr>
            <p:ph type="sldNum" sz="quarter" idx="12"/>
          </p:nvPr>
        </p:nvSpPr>
        <p:spPr>
          <a:xfrm>
            <a:off x="0" y="6400800"/>
            <a:ext cx="457200" cy="457200"/>
          </a:xfrm>
        </p:spPr>
        <p:txBody>
          <a:bodyPr/>
          <a:lstStyle/>
          <a:p>
            <a:fld id="{03DF3C31-D667-4B4C-8327-22C28D876FAF}"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46" name="Freeform 62"/>
          <p:cNvSpPr>
            <a:spLocks noEditPoints="1"/>
          </p:cNvSpPr>
          <p:nvPr/>
        </p:nvSpPr>
        <p:spPr bwMode="gray">
          <a:xfrm rot="-645533">
            <a:off x="2114550" y="3136900"/>
            <a:ext cx="3384550" cy="303530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CC9900"/>
              </a:gs>
              <a:gs pos="50000">
                <a:srgbClr val="EAD88A"/>
              </a:gs>
              <a:gs pos="100000">
                <a:srgbClr val="CC9900"/>
              </a:gs>
            </a:gsLst>
            <a:lin ang="2700000" scaled="1"/>
          </a:gradFill>
          <a:ln w="0">
            <a:noFill/>
            <a:prstDash val="solid"/>
            <a:round/>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CC9900"/>
            </a:extrusionClr>
          </a:sp3d>
        </p:spPr>
        <p:txBody>
          <a:bodyPr>
            <a:flatTx/>
          </a:bodyPr>
          <a:lstStyle/>
          <a:p>
            <a:endParaRPr lang="en-US"/>
          </a:p>
        </p:txBody>
      </p:sp>
      <p:sp>
        <p:nvSpPr>
          <p:cNvPr id="93247" name="Freeform 63"/>
          <p:cNvSpPr>
            <a:spLocks noEditPoints="1"/>
          </p:cNvSpPr>
          <p:nvPr/>
        </p:nvSpPr>
        <p:spPr bwMode="gray">
          <a:xfrm rot="10552877">
            <a:off x="3454762" y="1795465"/>
            <a:ext cx="3421998" cy="2962271"/>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4996E3"/>
              </a:gs>
              <a:gs pos="50000">
                <a:srgbClr val="AFCEF7"/>
              </a:gs>
              <a:gs pos="100000">
                <a:srgbClr val="4996E3"/>
              </a:gs>
            </a:gsLst>
            <a:lin ang="2700000" scaled="1"/>
          </a:gradFill>
          <a:ln w="0">
            <a:noFill/>
            <a:prstDash val="solid"/>
            <a:round/>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4996E3"/>
            </a:extrusionClr>
          </a:sp3d>
        </p:spPr>
        <p:txBody>
          <a:bodyPr>
            <a:flatTx/>
          </a:bodyPr>
          <a:lstStyle/>
          <a:p>
            <a:endParaRPr lang="en-US"/>
          </a:p>
        </p:txBody>
      </p:sp>
      <p:sp>
        <p:nvSpPr>
          <p:cNvPr id="93189" name="Rectangle 5"/>
          <p:cNvSpPr>
            <a:spLocks noGrp="1" noChangeArrowheads="1"/>
          </p:cNvSpPr>
          <p:nvPr>
            <p:ph type="title"/>
          </p:nvPr>
        </p:nvSpPr>
        <p:spPr>
          <a:xfrm>
            <a:off x="685800" y="304800"/>
            <a:ext cx="7772400" cy="914400"/>
          </a:xfrm>
        </p:spPr>
        <p:txBody>
          <a:bodyPr>
            <a:normAutofit/>
          </a:bodyPr>
          <a:lstStyle/>
          <a:p>
            <a:pPr algn="ctr"/>
            <a:r>
              <a:rPr lang="en-US" b="1" dirty="0" smtClean="0">
                <a:solidFill>
                  <a:schemeClr val="accent1">
                    <a:lumMod val="75000"/>
                  </a:schemeClr>
                </a:solidFill>
                <a:latin typeface="+mn-lt"/>
              </a:rPr>
              <a:t>3.3 Data Collection Methods</a:t>
            </a:r>
            <a:endParaRPr lang="en-US" sz="2400" b="1" dirty="0">
              <a:solidFill>
                <a:schemeClr val="accent1">
                  <a:lumMod val="75000"/>
                </a:schemeClr>
              </a:solidFill>
              <a:latin typeface="+mn-lt"/>
            </a:endParaRPr>
          </a:p>
        </p:txBody>
      </p:sp>
      <p:sp>
        <p:nvSpPr>
          <p:cNvPr id="93199" name="Text Box 15"/>
          <p:cNvSpPr txBox="1">
            <a:spLocks noChangeArrowheads="1"/>
          </p:cNvSpPr>
          <p:nvPr/>
        </p:nvSpPr>
        <p:spPr bwMode="auto">
          <a:xfrm>
            <a:off x="457200" y="2378075"/>
            <a:ext cx="3200400" cy="892552"/>
          </a:xfrm>
          <a:prstGeom prst="rect">
            <a:avLst/>
          </a:prstGeom>
          <a:noFill/>
          <a:ln w="9525">
            <a:noFill/>
            <a:miter lim="800000"/>
            <a:headEnd/>
            <a:tailEnd/>
          </a:ln>
          <a:effectLst/>
        </p:spPr>
        <p:txBody>
          <a:bodyPr wrap="square">
            <a:spAutoFit/>
          </a:bodyPr>
          <a:lstStyle/>
          <a:p>
            <a:pPr algn="l"/>
            <a:r>
              <a:rPr lang="en-US" sz="2600" b="1" dirty="0" smtClean="0">
                <a:latin typeface="Verdana" pitchFamily="34" charset="0"/>
              </a:rPr>
              <a:t>An open-ended questionnaire</a:t>
            </a:r>
            <a:endParaRPr lang="en-US" sz="2600" b="1" dirty="0">
              <a:latin typeface="Verdana" pitchFamily="34" charset="0"/>
            </a:endParaRPr>
          </a:p>
        </p:txBody>
      </p:sp>
      <p:sp>
        <p:nvSpPr>
          <p:cNvPr id="93201" name="Text Box 17"/>
          <p:cNvSpPr txBox="1">
            <a:spLocks noChangeArrowheads="1"/>
          </p:cNvSpPr>
          <p:nvPr/>
        </p:nvSpPr>
        <p:spPr bwMode="auto">
          <a:xfrm>
            <a:off x="5715000" y="4343400"/>
            <a:ext cx="3200400" cy="892552"/>
          </a:xfrm>
          <a:prstGeom prst="rect">
            <a:avLst/>
          </a:prstGeom>
          <a:noFill/>
          <a:ln w="9525">
            <a:noFill/>
            <a:miter lim="800000"/>
            <a:headEnd/>
            <a:tailEnd/>
          </a:ln>
          <a:effectLst/>
        </p:spPr>
        <p:txBody>
          <a:bodyPr wrap="square">
            <a:spAutoFit/>
          </a:bodyPr>
          <a:lstStyle/>
          <a:p>
            <a:pPr algn="l"/>
            <a:r>
              <a:rPr lang="en-US" sz="2600" b="1" dirty="0" smtClean="0">
                <a:latin typeface="Verdana" pitchFamily="34" charset="0"/>
              </a:rPr>
              <a:t>Semi-structured interviews</a:t>
            </a:r>
            <a:endParaRPr lang="en-US" sz="2600" b="1" dirty="0">
              <a:latin typeface="Verdana" pitchFamily="34" charset="0"/>
            </a:endParaRPr>
          </a:p>
        </p:txBody>
      </p:sp>
      <p:sp>
        <p:nvSpPr>
          <p:cNvPr id="7" name="Slide Number Placeholder 6"/>
          <p:cNvSpPr>
            <a:spLocks noGrp="1"/>
          </p:cNvSpPr>
          <p:nvPr>
            <p:ph type="sldNum" sz="quarter" idx="12"/>
          </p:nvPr>
        </p:nvSpPr>
        <p:spPr>
          <a:xfrm>
            <a:off x="0" y="6400800"/>
            <a:ext cx="457200" cy="457200"/>
          </a:xfrm>
        </p:spPr>
        <p:txBody>
          <a:bodyPr/>
          <a:lstStyle/>
          <a:p>
            <a:fld id="{03DF3C31-D667-4B4C-8327-22C28D876FAF}"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99"/>
                                        </p:tgtEl>
                                        <p:attrNameLst>
                                          <p:attrName>style.visibility</p:attrName>
                                        </p:attrNameLst>
                                      </p:cBhvr>
                                      <p:to>
                                        <p:strVal val="visible"/>
                                      </p:to>
                                    </p:set>
                                  </p:childTnLst>
                                </p:cTn>
                              </p:par>
                              <p:par>
                                <p:cTn id="7" presetID="12" presetClass="entr" presetSubtype="4" fill="hold" grpId="0" nodeType="withEffect">
                                  <p:stCondLst>
                                    <p:cond delay="0"/>
                                  </p:stCondLst>
                                  <p:childTnLst>
                                    <p:set>
                                      <p:cBhvr>
                                        <p:cTn id="8" dur="1" fill="hold">
                                          <p:stCondLst>
                                            <p:cond delay="0"/>
                                          </p:stCondLst>
                                        </p:cTn>
                                        <p:tgtEl>
                                          <p:spTgt spid="93246"/>
                                        </p:tgtEl>
                                        <p:attrNameLst>
                                          <p:attrName>style.visibility</p:attrName>
                                        </p:attrNameLst>
                                      </p:cBhvr>
                                      <p:to>
                                        <p:strVal val="visible"/>
                                      </p:to>
                                    </p:set>
                                    <p:animEffect transition="in" filter="slide(fromBottom)">
                                      <p:cBhvr>
                                        <p:cTn id="9" dur="1000"/>
                                        <p:tgtEl>
                                          <p:spTgt spid="932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320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3247"/>
                                        </p:tgtEl>
                                        <p:attrNameLst>
                                          <p:attrName>style.visibility</p:attrName>
                                        </p:attrNameLst>
                                      </p:cBhvr>
                                      <p:to>
                                        <p:strVal val="visible"/>
                                      </p:to>
                                    </p:set>
                                  </p:childTnLst>
                                </p:cTn>
                              </p:par>
                              <p:par>
                                <p:cTn id="16" presetID="2" presetClass="entr" presetSubtype="1" fill="hold" grpId="1" nodeType="withEffect">
                                  <p:stCondLst>
                                    <p:cond delay="0"/>
                                  </p:stCondLst>
                                  <p:childTnLst>
                                    <p:set>
                                      <p:cBhvr>
                                        <p:cTn id="17" dur="1" fill="hold">
                                          <p:stCondLst>
                                            <p:cond delay="0"/>
                                          </p:stCondLst>
                                        </p:cTn>
                                        <p:tgtEl>
                                          <p:spTgt spid="93247"/>
                                        </p:tgtEl>
                                        <p:attrNameLst>
                                          <p:attrName>style.visibility</p:attrName>
                                        </p:attrNameLst>
                                      </p:cBhvr>
                                      <p:to>
                                        <p:strVal val="visible"/>
                                      </p:to>
                                    </p:set>
                                    <p:anim calcmode="lin" valueType="num">
                                      <p:cBhvr additive="base">
                                        <p:cTn id="18" dur="1000" fill="hold"/>
                                        <p:tgtEl>
                                          <p:spTgt spid="93247"/>
                                        </p:tgtEl>
                                        <p:attrNameLst>
                                          <p:attrName>ppt_x</p:attrName>
                                        </p:attrNameLst>
                                      </p:cBhvr>
                                      <p:tavLst>
                                        <p:tav tm="0">
                                          <p:val>
                                            <p:strVal val="#ppt_x"/>
                                          </p:val>
                                        </p:tav>
                                        <p:tav tm="100000">
                                          <p:val>
                                            <p:strVal val="#ppt_x"/>
                                          </p:val>
                                        </p:tav>
                                      </p:tavLst>
                                    </p:anim>
                                    <p:anim calcmode="lin" valueType="num">
                                      <p:cBhvr additive="base">
                                        <p:cTn id="19" dur="1000" fill="hold"/>
                                        <p:tgtEl>
                                          <p:spTgt spid="932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46" grpId="0" animBg="1"/>
      <p:bldP spid="93247" grpId="0" animBg="1"/>
      <p:bldP spid="93247" grpId="1" animBg="1"/>
      <p:bldP spid="93199" grpId="0"/>
      <p:bldP spid="932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normAutofit/>
          </a:bodyPr>
          <a:lstStyle/>
          <a:p>
            <a:pPr algn="ctr"/>
            <a:r>
              <a:rPr lang="en-US" b="1" dirty="0" smtClean="0">
                <a:solidFill>
                  <a:schemeClr val="accent1">
                    <a:lumMod val="75000"/>
                  </a:schemeClr>
                </a:solidFill>
                <a:latin typeface="+mn-lt"/>
              </a:rPr>
              <a:t>3.4 Data analysis</a:t>
            </a:r>
            <a:endParaRPr lang="en-US" b="1" dirty="0">
              <a:solidFill>
                <a:schemeClr val="accent1">
                  <a:lumMod val="75000"/>
                </a:schemeClr>
              </a:solidFill>
              <a:latin typeface="+mn-lt"/>
            </a:endParaRPr>
          </a:p>
        </p:txBody>
      </p:sp>
      <p:sp>
        <p:nvSpPr>
          <p:cNvPr id="5" name="Slide Number Placeholder 4"/>
          <p:cNvSpPr>
            <a:spLocks noGrp="1"/>
          </p:cNvSpPr>
          <p:nvPr>
            <p:ph type="sldNum" sz="quarter" idx="12"/>
          </p:nvPr>
        </p:nvSpPr>
        <p:spPr>
          <a:xfrm>
            <a:off x="0" y="6400800"/>
            <a:ext cx="457200" cy="457200"/>
          </a:xfrm>
        </p:spPr>
        <p:txBody>
          <a:bodyPr/>
          <a:lstStyle/>
          <a:p>
            <a:fld id="{03DF3C31-D667-4B4C-8327-22C28D876FAF}" type="slidenum">
              <a:rPr lang="en-US" smtClean="0"/>
              <a:pPr/>
              <a:t>16</a:t>
            </a:fld>
            <a:endParaRPr lang="en-US"/>
          </a:p>
        </p:txBody>
      </p:sp>
      <p:sp>
        <p:nvSpPr>
          <p:cNvPr id="8" name="Freeform 7"/>
          <p:cNvSpPr/>
          <p:nvPr/>
        </p:nvSpPr>
        <p:spPr>
          <a:xfrm>
            <a:off x="914401" y="1447799"/>
            <a:ext cx="1156394" cy="1651992"/>
          </a:xfrm>
          <a:custGeom>
            <a:avLst/>
            <a:gdLst>
              <a:gd name="connsiteX0" fmla="*/ 0 w 1651992"/>
              <a:gd name="connsiteY0" fmla="*/ 0 h 1156394"/>
              <a:gd name="connsiteX1" fmla="*/ 1073795 w 1651992"/>
              <a:gd name="connsiteY1" fmla="*/ 0 h 1156394"/>
              <a:gd name="connsiteX2" fmla="*/ 1651992 w 1651992"/>
              <a:gd name="connsiteY2" fmla="*/ 578197 h 1156394"/>
              <a:gd name="connsiteX3" fmla="*/ 1073795 w 1651992"/>
              <a:gd name="connsiteY3" fmla="*/ 1156394 h 1156394"/>
              <a:gd name="connsiteX4" fmla="*/ 0 w 1651992"/>
              <a:gd name="connsiteY4" fmla="*/ 1156394 h 1156394"/>
              <a:gd name="connsiteX5" fmla="*/ 578197 w 1651992"/>
              <a:gd name="connsiteY5" fmla="*/ 578197 h 1156394"/>
              <a:gd name="connsiteX6" fmla="*/ 0 w 1651992"/>
              <a:gd name="connsiteY6" fmla="*/ 0 h 11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992" h="1156394">
                <a:moveTo>
                  <a:pt x="1651992" y="0"/>
                </a:moveTo>
                <a:lnTo>
                  <a:pt x="1651992" y="751656"/>
                </a:lnTo>
                <a:lnTo>
                  <a:pt x="825996" y="1156394"/>
                </a:lnTo>
                <a:lnTo>
                  <a:pt x="0" y="751656"/>
                </a:lnTo>
                <a:lnTo>
                  <a:pt x="0" y="0"/>
                </a:lnTo>
                <a:lnTo>
                  <a:pt x="825996" y="404738"/>
                </a:lnTo>
                <a:lnTo>
                  <a:pt x="1651992"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955" tIns="599152" rIns="20955" bIns="599152" numCol="1" spcCol="1270" anchor="ctr" anchorCtr="0">
            <a:noAutofit/>
          </a:bodyPr>
          <a:lstStyle/>
          <a:p>
            <a:pPr lvl="0" algn="ctr" defTabSz="1466850">
              <a:lnSpc>
                <a:spcPct val="90000"/>
              </a:lnSpc>
              <a:spcBef>
                <a:spcPct val="0"/>
              </a:spcBef>
              <a:spcAft>
                <a:spcPct val="35000"/>
              </a:spcAft>
            </a:pPr>
            <a:r>
              <a:rPr lang="en-US" sz="3300" kern="1200" dirty="0" smtClean="0"/>
              <a:t>Step 1</a:t>
            </a:r>
            <a:endParaRPr lang="en-US" sz="3300" kern="1200" dirty="0"/>
          </a:p>
        </p:txBody>
      </p:sp>
      <p:sp>
        <p:nvSpPr>
          <p:cNvPr id="9" name="Freeform 8"/>
          <p:cNvSpPr/>
          <p:nvPr/>
        </p:nvSpPr>
        <p:spPr>
          <a:xfrm>
            <a:off x="2070793" y="1449368"/>
            <a:ext cx="6616006" cy="1073795"/>
          </a:xfrm>
          <a:custGeom>
            <a:avLst/>
            <a:gdLst>
              <a:gd name="connsiteX0" fmla="*/ 178969 w 1073794"/>
              <a:gd name="connsiteY0" fmla="*/ 0 h 6616005"/>
              <a:gd name="connsiteX1" fmla="*/ 894825 w 1073794"/>
              <a:gd name="connsiteY1" fmla="*/ 0 h 6616005"/>
              <a:gd name="connsiteX2" fmla="*/ 1021375 w 1073794"/>
              <a:gd name="connsiteY2" fmla="*/ 52419 h 6616005"/>
              <a:gd name="connsiteX3" fmla="*/ 1073794 w 1073794"/>
              <a:gd name="connsiteY3" fmla="*/ 178969 h 6616005"/>
              <a:gd name="connsiteX4" fmla="*/ 1073794 w 1073794"/>
              <a:gd name="connsiteY4" fmla="*/ 6616005 h 6616005"/>
              <a:gd name="connsiteX5" fmla="*/ 1073794 w 1073794"/>
              <a:gd name="connsiteY5" fmla="*/ 6616005 h 6616005"/>
              <a:gd name="connsiteX6" fmla="*/ 1073794 w 1073794"/>
              <a:gd name="connsiteY6" fmla="*/ 6616005 h 6616005"/>
              <a:gd name="connsiteX7" fmla="*/ 0 w 1073794"/>
              <a:gd name="connsiteY7" fmla="*/ 6616005 h 6616005"/>
              <a:gd name="connsiteX8" fmla="*/ 0 w 1073794"/>
              <a:gd name="connsiteY8" fmla="*/ 6616005 h 6616005"/>
              <a:gd name="connsiteX9" fmla="*/ 0 w 1073794"/>
              <a:gd name="connsiteY9" fmla="*/ 6616005 h 6616005"/>
              <a:gd name="connsiteX10" fmla="*/ 0 w 1073794"/>
              <a:gd name="connsiteY10" fmla="*/ 178969 h 6616005"/>
              <a:gd name="connsiteX11" fmla="*/ 52419 w 1073794"/>
              <a:gd name="connsiteY11" fmla="*/ 52419 h 6616005"/>
              <a:gd name="connsiteX12" fmla="*/ 178969 w 1073794"/>
              <a:gd name="connsiteY12" fmla="*/ 0 h 661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794" h="6616005">
                <a:moveTo>
                  <a:pt x="1073794" y="1102690"/>
                </a:moveTo>
                <a:lnTo>
                  <a:pt x="1073794" y="5513315"/>
                </a:lnTo>
                <a:cubicBezTo>
                  <a:pt x="1073794" y="5805769"/>
                  <a:pt x="1070734" y="6086238"/>
                  <a:pt x="1065286" y="6293031"/>
                </a:cubicBezTo>
                <a:cubicBezTo>
                  <a:pt x="1059839" y="6499824"/>
                  <a:pt x="1052450" y="6616002"/>
                  <a:pt x="1044747" y="6616002"/>
                </a:cubicBezTo>
                <a:lnTo>
                  <a:pt x="0" y="6616002"/>
                </a:lnTo>
                <a:lnTo>
                  <a:pt x="0" y="6616002"/>
                </a:lnTo>
                <a:lnTo>
                  <a:pt x="0" y="6616002"/>
                </a:lnTo>
                <a:lnTo>
                  <a:pt x="0" y="3"/>
                </a:lnTo>
                <a:lnTo>
                  <a:pt x="0" y="3"/>
                </a:lnTo>
                <a:lnTo>
                  <a:pt x="0" y="3"/>
                </a:lnTo>
                <a:lnTo>
                  <a:pt x="1044747" y="3"/>
                </a:lnTo>
                <a:cubicBezTo>
                  <a:pt x="1052451" y="3"/>
                  <a:pt x="1059839" y="116181"/>
                  <a:pt x="1065286" y="322974"/>
                </a:cubicBezTo>
                <a:cubicBezTo>
                  <a:pt x="1070734" y="529767"/>
                  <a:pt x="1073794" y="810243"/>
                  <a:pt x="1073794" y="1102690"/>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5817" tIns="79723" rIns="79723" bIns="79724" numCol="1" spcCol="1270" anchor="ctr" anchorCtr="0">
            <a:noAutofit/>
          </a:bodyPr>
          <a:lstStyle/>
          <a:p>
            <a:pPr marL="285750" lvl="1" indent="-285750" algn="l" defTabSz="1911350">
              <a:lnSpc>
                <a:spcPct val="90000"/>
              </a:lnSpc>
              <a:spcBef>
                <a:spcPct val="0"/>
              </a:spcBef>
              <a:spcAft>
                <a:spcPct val="15000"/>
              </a:spcAft>
              <a:buChar char="••"/>
            </a:pPr>
            <a:r>
              <a:rPr lang="en-US" sz="4300" kern="1200" dirty="0" smtClean="0"/>
              <a:t>Familiarizing and organizing</a:t>
            </a:r>
            <a:endParaRPr lang="en-US" sz="4300" kern="1200" dirty="0"/>
          </a:p>
        </p:txBody>
      </p:sp>
      <p:sp>
        <p:nvSpPr>
          <p:cNvPr id="10" name="Freeform 9"/>
          <p:cNvSpPr/>
          <p:nvPr/>
        </p:nvSpPr>
        <p:spPr>
          <a:xfrm>
            <a:off x="914401" y="2907803"/>
            <a:ext cx="1156394" cy="1651992"/>
          </a:xfrm>
          <a:custGeom>
            <a:avLst/>
            <a:gdLst>
              <a:gd name="connsiteX0" fmla="*/ 0 w 1651992"/>
              <a:gd name="connsiteY0" fmla="*/ 0 h 1156394"/>
              <a:gd name="connsiteX1" fmla="*/ 1073795 w 1651992"/>
              <a:gd name="connsiteY1" fmla="*/ 0 h 1156394"/>
              <a:gd name="connsiteX2" fmla="*/ 1651992 w 1651992"/>
              <a:gd name="connsiteY2" fmla="*/ 578197 h 1156394"/>
              <a:gd name="connsiteX3" fmla="*/ 1073795 w 1651992"/>
              <a:gd name="connsiteY3" fmla="*/ 1156394 h 1156394"/>
              <a:gd name="connsiteX4" fmla="*/ 0 w 1651992"/>
              <a:gd name="connsiteY4" fmla="*/ 1156394 h 1156394"/>
              <a:gd name="connsiteX5" fmla="*/ 578197 w 1651992"/>
              <a:gd name="connsiteY5" fmla="*/ 578197 h 1156394"/>
              <a:gd name="connsiteX6" fmla="*/ 0 w 1651992"/>
              <a:gd name="connsiteY6" fmla="*/ 0 h 11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992" h="1156394">
                <a:moveTo>
                  <a:pt x="1651992" y="0"/>
                </a:moveTo>
                <a:lnTo>
                  <a:pt x="1651992" y="751656"/>
                </a:lnTo>
                <a:lnTo>
                  <a:pt x="825996" y="1156394"/>
                </a:lnTo>
                <a:lnTo>
                  <a:pt x="0" y="751656"/>
                </a:lnTo>
                <a:lnTo>
                  <a:pt x="0" y="0"/>
                </a:lnTo>
                <a:lnTo>
                  <a:pt x="825996" y="404738"/>
                </a:lnTo>
                <a:lnTo>
                  <a:pt x="1651992"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955" tIns="599152" rIns="20955" bIns="599152" numCol="1" spcCol="1270" anchor="ctr" anchorCtr="0">
            <a:noAutofit/>
          </a:bodyPr>
          <a:lstStyle/>
          <a:p>
            <a:pPr lvl="0" algn="ctr" defTabSz="1466850">
              <a:lnSpc>
                <a:spcPct val="90000"/>
              </a:lnSpc>
              <a:spcBef>
                <a:spcPct val="0"/>
              </a:spcBef>
              <a:spcAft>
                <a:spcPct val="35000"/>
              </a:spcAft>
            </a:pPr>
            <a:r>
              <a:rPr lang="en-US" sz="3300" kern="1200" dirty="0" smtClean="0"/>
              <a:t>Step 2</a:t>
            </a:r>
            <a:endParaRPr lang="en-US" sz="3300" kern="1200" dirty="0"/>
          </a:p>
        </p:txBody>
      </p:sp>
      <p:sp>
        <p:nvSpPr>
          <p:cNvPr id="11" name="Freeform 10"/>
          <p:cNvSpPr/>
          <p:nvPr/>
        </p:nvSpPr>
        <p:spPr>
          <a:xfrm>
            <a:off x="2070793" y="2907804"/>
            <a:ext cx="6616006" cy="1073795"/>
          </a:xfrm>
          <a:custGeom>
            <a:avLst/>
            <a:gdLst>
              <a:gd name="connsiteX0" fmla="*/ 178969 w 1073794"/>
              <a:gd name="connsiteY0" fmla="*/ 0 h 6616005"/>
              <a:gd name="connsiteX1" fmla="*/ 894825 w 1073794"/>
              <a:gd name="connsiteY1" fmla="*/ 0 h 6616005"/>
              <a:gd name="connsiteX2" fmla="*/ 1021375 w 1073794"/>
              <a:gd name="connsiteY2" fmla="*/ 52419 h 6616005"/>
              <a:gd name="connsiteX3" fmla="*/ 1073794 w 1073794"/>
              <a:gd name="connsiteY3" fmla="*/ 178969 h 6616005"/>
              <a:gd name="connsiteX4" fmla="*/ 1073794 w 1073794"/>
              <a:gd name="connsiteY4" fmla="*/ 6616005 h 6616005"/>
              <a:gd name="connsiteX5" fmla="*/ 1073794 w 1073794"/>
              <a:gd name="connsiteY5" fmla="*/ 6616005 h 6616005"/>
              <a:gd name="connsiteX6" fmla="*/ 1073794 w 1073794"/>
              <a:gd name="connsiteY6" fmla="*/ 6616005 h 6616005"/>
              <a:gd name="connsiteX7" fmla="*/ 0 w 1073794"/>
              <a:gd name="connsiteY7" fmla="*/ 6616005 h 6616005"/>
              <a:gd name="connsiteX8" fmla="*/ 0 w 1073794"/>
              <a:gd name="connsiteY8" fmla="*/ 6616005 h 6616005"/>
              <a:gd name="connsiteX9" fmla="*/ 0 w 1073794"/>
              <a:gd name="connsiteY9" fmla="*/ 6616005 h 6616005"/>
              <a:gd name="connsiteX10" fmla="*/ 0 w 1073794"/>
              <a:gd name="connsiteY10" fmla="*/ 178969 h 6616005"/>
              <a:gd name="connsiteX11" fmla="*/ 52419 w 1073794"/>
              <a:gd name="connsiteY11" fmla="*/ 52419 h 6616005"/>
              <a:gd name="connsiteX12" fmla="*/ 178969 w 1073794"/>
              <a:gd name="connsiteY12" fmla="*/ 0 h 661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794" h="6616005">
                <a:moveTo>
                  <a:pt x="1073794" y="1102690"/>
                </a:moveTo>
                <a:lnTo>
                  <a:pt x="1073794" y="5513315"/>
                </a:lnTo>
                <a:cubicBezTo>
                  <a:pt x="1073794" y="5805769"/>
                  <a:pt x="1070734" y="6086238"/>
                  <a:pt x="1065286" y="6293031"/>
                </a:cubicBezTo>
                <a:cubicBezTo>
                  <a:pt x="1059839" y="6499824"/>
                  <a:pt x="1052450" y="6616002"/>
                  <a:pt x="1044747" y="6616002"/>
                </a:cubicBezTo>
                <a:lnTo>
                  <a:pt x="0" y="6616002"/>
                </a:lnTo>
                <a:lnTo>
                  <a:pt x="0" y="6616002"/>
                </a:lnTo>
                <a:lnTo>
                  <a:pt x="0" y="6616002"/>
                </a:lnTo>
                <a:lnTo>
                  <a:pt x="0" y="3"/>
                </a:lnTo>
                <a:lnTo>
                  <a:pt x="0" y="3"/>
                </a:lnTo>
                <a:lnTo>
                  <a:pt x="0" y="3"/>
                </a:lnTo>
                <a:lnTo>
                  <a:pt x="1044747" y="3"/>
                </a:lnTo>
                <a:cubicBezTo>
                  <a:pt x="1052451" y="3"/>
                  <a:pt x="1059839" y="116181"/>
                  <a:pt x="1065286" y="322974"/>
                </a:cubicBezTo>
                <a:cubicBezTo>
                  <a:pt x="1070734" y="529767"/>
                  <a:pt x="1073794" y="810243"/>
                  <a:pt x="1073794" y="1102690"/>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5817" tIns="79723" rIns="79723" bIns="79724" numCol="1" spcCol="1270" anchor="ctr" anchorCtr="0">
            <a:noAutofit/>
          </a:bodyPr>
          <a:lstStyle/>
          <a:p>
            <a:pPr marL="285750" lvl="1" indent="-285750" algn="l" defTabSz="1911350">
              <a:lnSpc>
                <a:spcPct val="90000"/>
              </a:lnSpc>
              <a:spcBef>
                <a:spcPct val="0"/>
              </a:spcBef>
              <a:spcAft>
                <a:spcPct val="15000"/>
              </a:spcAft>
              <a:buChar char="••"/>
            </a:pPr>
            <a:r>
              <a:rPr lang="en-US" sz="4300" kern="1200" dirty="0" smtClean="0"/>
              <a:t>Coding and recoding</a:t>
            </a:r>
            <a:endParaRPr lang="en-US" sz="4300" kern="1200" dirty="0"/>
          </a:p>
        </p:txBody>
      </p:sp>
      <p:sp>
        <p:nvSpPr>
          <p:cNvPr id="12" name="Freeform 11"/>
          <p:cNvSpPr/>
          <p:nvPr/>
        </p:nvSpPr>
        <p:spPr>
          <a:xfrm>
            <a:off x="914401" y="4366239"/>
            <a:ext cx="1156394" cy="1651992"/>
          </a:xfrm>
          <a:custGeom>
            <a:avLst/>
            <a:gdLst>
              <a:gd name="connsiteX0" fmla="*/ 0 w 1651992"/>
              <a:gd name="connsiteY0" fmla="*/ 0 h 1156394"/>
              <a:gd name="connsiteX1" fmla="*/ 1073795 w 1651992"/>
              <a:gd name="connsiteY1" fmla="*/ 0 h 1156394"/>
              <a:gd name="connsiteX2" fmla="*/ 1651992 w 1651992"/>
              <a:gd name="connsiteY2" fmla="*/ 578197 h 1156394"/>
              <a:gd name="connsiteX3" fmla="*/ 1073795 w 1651992"/>
              <a:gd name="connsiteY3" fmla="*/ 1156394 h 1156394"/>
              <a:gd name="connsiteX4" fmla="*/ 0 w 1651992"/>
              <a:gd name="connsiteY4" fmla="*/ 1156394 h 1156394"/>
              <a:gd name="connsiteX5" fmla="*/ 578197 w 1651992"/>
              <a:gd name="connsiteY5" fmla="*/ 578197 h 1156394"/>
              <a:gd name="connsiteX6" fmla="*/ 0 w 1651992"/>
              <a:gd name="connsiteY6" fmla="*/ 0 h 11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992" h="1156394">
                <a:moveTo>
                  <a:pt x="1651992" y="0"/>
                </a:moveTo>
                <a:lnTo>
                  <a:pt x="1651992" y="751656"/>
                </a:lnTo>
                <a:lnTo>
                  <a:pt x="825996" y="1156394"/>
                </a:lnTo>
                <a:lnTo>
                  <a:pt x="0" y="751656"/>
                </a:lnTo>
                <a:lnTo>
                  <a:pt x="0" y="0"/>
                </a:lnTo>
                <a:lnTo>
                  <a:pt x="825996" y="404738"/>
                </a:lnTo>
                <a:lnTo>
                  <a:pt x="1651992"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955" tIns="599152" rIns="20955" bIns="599152" numCol="1" spcCol="1270" anchor="ctr" anchorCtr="0">
            <a:noAutofit/>
          </a:bodyPr>
          <a:lstStyle/>
          <a:p>
            <a:pPr lvl="0" algn="ctr" defTabSz="1466850">
              <a:lnSpc>
                <a:spcPct val="90000"/>
              </a:lnSpc>
              <a:spcBef>
                <a:spcPct val="0"/>
              </a:spcBef>
              <a:spcAft>
                <a:spcPct val="35000"/>
              </a:spcAft>
            </a:pPr>
            <a:r>
              <a:rPr lang="en-US" sz="3300" kern="1200" dirty="0" smtClean="0"/>
              <a:t>Step 3</a:t>
            </a:r>
            <a:endParaRPr lang="en-US" sz="3300" kern="1200" dirty="0"/>
          </a:p>
        </p:txBody>
      </p:sp>
      <p:sp>
        <p:nvSpPr>
          <p:cNvPr id="13" name="Freeform 12"/>
          <p:cNvSpPr/>
          <p:nvPr/>
        </p:nvSpPr>
        <p:spPr>
          <a:xfrm>
            <a:off x="2070793" y="4366239"/>
            <a:ext cx="6616006" cy="1073795"/>
          </a:xfrm>
          <a:custGeom>
            <a:avLst/>
            <a:gdLst>
              <a:gd name="connsiteX0" fmla="*/ 178969 w 1073794"/>
              <a:gd name="connsiteY0" fmla="*/ 0 h 6616005"/>
              <a:gd name="connsiteX1" fmla="*/ 894825 w 1073794"/>
              <a:gd name="connsiteY1" fmla="*/ 0 h 6616005"/>
              <a:gd name="connsiteX2" fmla="*/ 1021375 w 1073794"/>
              <a:gd name="connsiteY2" fmla="*/ 52419 h 6616005"/>
              <a:gd name="connsiteX3" fmla="*/ 1073794 w 1073794"/>
              <a:gd name="connsiteY3" fmla="*/ 178969 h 6616005"/>
              <a:gd name="connsiteX4" fmla="*/ 1073794 w 1073794"/>
              <a:gd name="connsiteY4" fmla="*/ 6616005 h 6616005"/>
              <a:gd name="connsiteX5" fmla="*/ 1073794 w 1073794"/>
              <a:gd name="connsiteY5" fmla="*/ 6616005 h 6616005"/>
              <a:gd name="connsiteX6" fmla="*/ 1073794 w 1073794"/>
              <a:gd name="connsiteY6" fmla="*/ 6616005 h 6616005"/>
              <a:gd name="connsiteX7" fmla="*/ 0 w 1073794"/>
              <a:gd name="connsiteY7" fmla="*/ 6616005 h 6616005"/>
              <a:gd name="connsiteX8" fmla="*/ 0 w 1073794"/>
              <a:gd name="connsiteY8" fmla="*/ 6616005 h 6616005"/>
              <a:gd name="connsiteX9" fmla="*/ 0 w 1073794"/>
              <a:gd name="connsiteY9" fmla="*/ 6616005 h 6616005"/>
              <a:gd name="connsiteX10" fmla="*/ 0 w 1073794"/>
              <a:gd name="connsiteY10" fmla="*/ 178969 h 6616005"/>
              <a:gd name="connsiteX11" fmla="*/ 52419 w 1073794"/>
              <a:gd name="connsiteY11" fmla="*/ 52419 h 6616005"/>
              <a:gd name="connsiteX12" fmla="*/ 178969 w 1073794"/>
              <a:gd name="connsiteY12" fmla="*/ 0 h 661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794" h="6616005">
                <a:moveTo>
                  <a:pt x="1073794" y="1102690"/>
                </a:moveTo>
                <a:lnTo>
                  <a:pt x="1073794" y="5513315"/>
                </a:lnTo>
                <a:cubicBezTo>
                  <a:pt x="1073794" y="5805769"/>
                  <a:pt x="1070734" y="6086238"/>
                  <a:pt x="1065286" y="6293031"/>
                </a:cubicBezTo>
                <a:cubicBezTo>
                  <a:pt x="1059839" y="6499824"/>
                  <a:pt x="1052450" y="6616002"/>
                  <a:pt x="1044747" y="6616002"/>
                </a:cubicBezTo>
                <a:lnTo>
                  <a:pt x="0" y="6616002"/>
                </a:lnTo>
                <a:lnTo>
                  <a:pt x="0" y="6616002"/>
                </a:lnTo>
                <a:lnTo>
                  <a:pt x="0" y="6616002"/>
                </a:lnTo>
                <a:lnTo>
                  <a:pt x="0" y="3"/>
                </a:lnTo>
                <a:lnTo>
                  <a:pt x="0" y="3"/>
                </a:lnTo>
                <a:lnTo>
                  <a:pt x="0" y="3"/>
                </a:lnTo>
                <a:lnTo>
                  <a:pt x="1044747" y="3"/>
                </a:lnTo>
                <a:cubicBezTo>
                  <a:pt x="1052451" y="3"/>
                  <a:pt x="1059839" y="116181"/>
                  <a:pt x="1065286" y="322974"/>
                </a:cubicBezTo>
                <a:cubicBezTo>
                  <a:pt x="1070734" y="529767"/>
                  <a:pt x="1073794" y="810243"/>
                  <a:pt x="1073794" y="1102690"/>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5817" tIns="79723" rIns="79723" bIns="79724" numCol="1" spcCol="1270" anchor="ctr" anchorCtr="0">
            <a:noAutofit/>
          </a:bodyPr>
          <a:lstStyle/>
          <a:p>
            <a:pPr marL="285750" lvl="1" indent="-285750" algn="l" defTabSz="1911350">
              <a:lnSpc>
                <a:spcPct val="90000"/>
              </a:lnSpc>
              <a:spcBef>
                <a:spcPct val="0"/>
              </a:spcBef>
              <a:spcAft>
                <a:spcPct val="15000"/>
              </a:spcAft>
              <a:buChar char="••"/>
            </a:pPr>
            <a:r>
              <a:rPr lang="en-US" sz="4300" kern="1200" dirty="0" smtClean="0"/>
              <a:t>Summarizing and interpreting</a:t>
            </a:r>
            <a:endParaRPr lang="en-US" sz="43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8" presetClass="entr" presetSubtype="12"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strips(downLeft)">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8" presetClass="entr" presetSubtype="12"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trips(downLef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1066800"/>
          </a:xfrm>
        </p:spPr>
        <p:txBody>
          <a:bodyPr>
            <a:noAutofit/>
          </a:bodyPr>
          <a:lstStyle/>
          <a:p>
            <a:pPr marL="514350" indent="-514350" algn="ctr">
              <a:lnSpc>
                <a:spcPct val="150000"/>
              </a:lnSpc>
              <a:spcBef>
                <a:spcPts val="0"/>
              </a:spcBef>
            </a:pPr>
            <a:r>
              <a:rPr lang="en-US" b="1" dirty="0" smtClean="0">
                <a:solidFill>
                  <a:schemeClr val="accent1">
                    <a:lumMod val="75000"/>
                  </a:schemeClr>
                </a:solidFill>
                <a:latin typeface="+mn-lt"/>
              </a:rPr>
              <a:t>4.1 EFL Teachers’ Understanding of LA</a:t>
            </a:r>
          </a:p>
        </p:txBody>
      </p:sp>
      <p:grpSp>
        <p:nvGrpSpPr>
          <p:cNvPr id="20" name="Group 74"/>
          <p:cNvGrpSpPr>
            <a:grpSpLocks/>
          </p:cNvGrpSpPr>
          <p:nvPr/>
        </p:nvGrpSpPr>
        <p:grpSpPr bwMode="auto">
          <a:xfrm>
            <a:off x="152400" y="0"/>
            <a:ext cx="8687179" cy="1143002"/>
            <a:chOff x="1296" y="3360"/>
            <a:chExt cx="2979" cy="432"/>
          </a:xfrm>
        </p:grpSpPr>
        <p:sp>
          <p:nvSpPr>
            <p:cNvPr id="21" name="AutoShape 75"/>
            <p:cNvSpPr>
              <a:spLocks noChangeArrowheads="1"/>
            </p:cNvSpPr>
            <p:nvPr/>
          </p:nvSpPr>
          <p:spPr bwMode="gray">
            <a:xfrm>
              <a:off x="1536" y="3435"/>
              <a:ext cx="2739" cy="357"/>
            </a:xfrm>
            <a:prstGeom prst="roundRect">
              <a:avLst>
                <a:gd name="adj" fmla="val 16667"/>
              </a:avLst>
            </a:prstGeom>
            <a:gradFill rotWithShape="1">
              <a:gsLst>
                <a:gs pos="0">
                  <a:srgbClr val="6666FF">
                    <a:gamma/>
                    <a:tint val="21176"/>
                    <a:invGamma/>
                  </a:srgbClr>
                </a:gs>
                <a:gs pos="100000">
                  <a:srgbClr val="6666FF"/>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2" name="AutoShape 76"/>
            <p:cNvSpPr>
              <a:spLocks noChangeArrowheads="1"/>
            </p:cNvSpPr>
            <p:nvPr/>
          </p:nvSpPr>
          <p:spPr bwMode="gray">
            <a:xfrm>
              <a:off x="1296" y="3360"/>
              <a:ext cx="432" cy="432"/>
            </a:xfrm>
            <a:prstGeom prst="diamond">
              <a:avLst/>
            </a:prstGeom>
            <a:gradFill rotWithShape="1">
              <a:gsLst>
                <a:gs pos="0">
                  <a:srgbClr val="6666FF">
                    <a:gamma/>
                    <a:shade val="46275"/>
                    <a:invGamma/>
                  </a:srgbClr>
                </a:gs>
                <a:gs pos="100000">
                  <a:srgbClr val="6666FF"/>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3" name="Text Box 77"/>
            <p:cNvSpPr txBox="1">
              <a:spLocks noChangeArrowheads="1"/>
            </p:cNvSpPr>
            <p:nvPr/>
          </p:nvSpPr>
          <p:spPr bwMode="gray">
            <a:xfrm>
              <a:off x="1610" y="3470"/>
              <a:ext cx="2621" cy="291"/>
            </a:xfrm>
            <a:prstGeom prst="rect">
              <a:avLst/>
            </a:prstGeom>
            <a:noFill/>
            <a:ln w="9525" algn="ctr">
              <a:noFill/>
              <a:miter lim="800000"/>
              <a:headEnd/>
              <a:tailEnd/>
            </a:ln>
            <a:effectLst/>
          </p:spPr>
          <p:txBody>
            <a:bodyPr wrap="square">
              <a:spAutoFit/>
            </a:bodyPr>
            <a:lstStyle/>
            <a:p>
              <a:pPr marL="514350" indent="-514350" algn="ctr">
                <a:buNone/>
              </a:pPr>
              <a:r>
                <a:rPr lang="en-US" sz="4400" dirty="0" smtClean="0"/>
                <a:t>RESULTS AND DISCUSSION</a:t>
              </a:r>
              <a:endParaRPr lang="en-US" sz="4000" dirty="0" smtClean="0"/>
            </a:p>
          </p:txBody>
        </p:sp>
        <p:sp>
          <p:nvSpPr>
            <p:cNvPr id="24" name="Text Box 78"/>
            <p:cNvSpPr txBox="1">
              <a:spLocks noChangeArrowheads="1"/>
            </p:cNvSpPr>
            <p:nvPr/>
          </p:nvSpPr>
          <p:spPr bwMode="gray">
            <a:xfrm>
              <a:off x="1439" y="3474"/>
              <a:ext cx="128" cy="221"/>
            </a:xfrm>
            <a:prstGeom prst="rect">
              <a:avLst/>
            </a:prstGeom>
            <a:noFill/>
            <a:ln w="9525" algn="ctr">
              <a:noFill/>
              <a:miter lim="800000"/>
              <a:headEnd/>
              <a:tailEnd/>
            </a:ln>
            <a:effectLst/>
          </p:spPr>
          <p:txBody>
            <a:bodyPr wrap="none">
              <a:spAutoFit/>
            </a:bodyPr>
            <a:lstStyle/>
            <a:p>
              <a:r>
                <a:rPr lang="en-US" sz="3200" dirty="0">
                  <a:solidFill>
                    <a:schemeClr val="bg1"/>
                  </a:solidFill>
                </a:rPr>
                <a:t>4</a:t>
              </a:r>
            </a:p>
          </p:txBody>
        </p:sp>
      </p:grpSp>
      <p:sp>
        <p:nvSpPr>
          <p:cNvPr id="47" name="Rounded Rectangular Callout 46"/>
          <p:cNvSpPr/>
          <p:nvPr/>
        </p:nvSpPr>
        <p:spPr>
          <a:xfrm>
            <a:off x="3581400" y="3657600"/>
            <a:ext cx="5257800" cy="1908048"/>
          </a:xfrm>
          <a:prstGeom prst="wedgeRoundRectCallout">
            <a:avLst>
              <a:gd name="adj1" fmla="val 16090"/>
              <a:gd name="adj2" fmla="val -10338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Full autonomy is to “describe the situation in which the learner is </a:t>
            </a:r>
            <a:r>
              <a:rPr lang="en-US" sz="2400" b="1" dirty="0" smtClean="0"/>
              <a:t>entirely</a:t>
            </a:r>
            <a:r>
              <a:rPr lang="en-US" sz="2400" dirty="0" smtClean="0"/>
              <a:t> independent of teachers, institutions or specially prepared materials” (Benson, 2001, p. 13)</a:t>
            </a:r>
            <a:endParaRPr lang="en-US" sz="2400" dirty="0"/>
          </a:p>
        </p:txBody>
      </p:sp>
      <p:sp>
        <p:nvSpPr>
          <p:cNvPr id="8" name="Rectangle 7"/>
          <p:cNvSpPr/>
          <p:nvPr/>
        </p:nvSpPr>
        <p:spPr>
          <a:xfrm>
            <a:off x="914400" y="5562600"/>
            <a:ext cx="4953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10" name="Slide Number Placeholder 9"/>
          <p:cNvSpPr>
            <a:spLocks noGrp="1"/>
          </p:cNvSpPr>
          <p:nvPr>
            <p:ph type="sldNum" sz="quarter" idx="12"/>
          </p:nvPr>
        </p:nvSpPr>
        <p:spPr>
          <a:xfrm>
            <a:off x="0" y="6400800"/>
            <a:ext cx="457200" cy="457200"/>
          </a:xfrm>
        </p:spPr>
        <p:txBody>
          <a:bodyPr/>
          <a:lstStyle/>
          <a:p>
            <a:fld id="{5E52B2EF-2B7A-4478-A748-1C84B83399F2}" type="slidenum">
              <a:rPr lang="en-US" smtClean="0"/>
              <a:pPr/>
              <a:t>17</a:t>
            </a:fld>
            <a:endParaRPr lang="en-US" dirty="0"/>
          </a:p>
        </p:txBody>
      </p:sp>
      <p:sp>
        <p:nvSpPr>
          <p:cNvPr id="13" name="Rectangle 12"/>
          <p:cNvSpPr/>
          <p:nvPr/>
        </p:nvSpPr>
        <p:spPr>
          <a:xfrm>
            <a:off x="1600200" y="1524000"/>
            <a:ext cx="184731" cy="584775"/>
          </a:xfrm>
          <a:prstGeom prst="rect">
            <a:avLst/>
          </a:prstGeom>
        </p:spPr>
        <p:txBody>
          <a:bodyPr wrap="none">
            <a:spAutoFit/>
          </a:bodyPr>
          <a:lstStyle/>
          <a:p>
            <a:endParaRPr lang="en-US" sz="3200" dirty="0"/>
          </a:p>
        </p:txBody>
      </p:sp>
      <p:sp>
        <p:nvSpPr>
          <p:cNvPr id="29" name="Freeform 28"/>
          <p:cNvSpPr/>
          <p:nvPr/>
        </p:nvSpPr>
        <p:spPr>
          <a:xfrm>
            <a:off x="3200400" y="1143000"/>
            <a:ext cx="5638800" cy="1509789"/>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5"/>
                </a:moveTo>
                <a:lnTo>
                  <a:pt x="1047750" y="3251185"/>
                </a:lnTo>
                <a:cubicBezTo>
                  <a:pt x="1047750" y="3423645"/>
                  <a:pt x="1042809" y="3589038"/>
                  <a:pt x="1034014" y="3710983"/>
                </a:cubicBezTo>
                <a:cubicBezTo>
                  <a:pt x="1025219" y="3832929"/>
                  <a:pt x="1013290" y="3901440"/>
                  <a:pt x="1000853" y="3901436"/>
                </a:cubicBezTo>
                <a:cubicBezTo>
                  <a:pt x="667235" y="3901436"/>
                  <a:pt x="333617" y="3901440"/>
                  <a:pt x="0" y="3901440"/>
                </a:cubicBezTo>
                <a:lnTo>
                  <a:pt x="0" y="3901440"/>
                </a:lnTo>
                <a:lnTo>
                  <a:pt x="0" y="3901440"/>
                </a:lnTo>
                <a:lnTo>
                  <a:pt x="0" y="0"/>
                </a:lnTo>
                <a:lnTo>
                  <a:pt x="0" y="0"/>
                </a:lnTo>
                <a:lnTo>
                  <a:pt x="0" y="0"/>
                </a:lnTo>
                <a:lnTo>
                  <a:pt x="1000853" y="0"/>
                </a:lnTo>
                <a:cubicBezTo>
                  <a:pt x="1013291" y="0"/>
                  <a:pt x="1025219" y="68507"/>
                  <a:pt x="1034014" y="190457"/>
                </a:cubicBezTo>
                <a:cubicBezTo>
                  <a:pt x="1042809" y="312402"/>
                  <a:pt x="1047750" y="477798"/>
                  <a:pt x="1047750" y="650255"/>
                </a:cubicBezTo>
                <a:lnTo>
                  <a:pt x="1047750" y="65025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111" tIns="110201" rIns="169256" bIns="110203" numCol="1" spcCol="1270" anchor="t" anchorCtr="0">
            <a:noAutofit/>
          </a:bodyPr>
          <a:lstStyle/>
          <a:p>
            <a:r>
              <a:rPr lang="en-US" sz="2500" dirty="0" smtClean="0"/>
              <a:t>LA was associated with learner independence, but not entirely independent of the teacher</a:t>
            </a:r>
          </a:p>
        </p:txBody>
      </p:sp>
      <p:sp>
        <p:nvSpPr>
          <p:cNvPr id="30" name="Freeform 29"/>
          <p:cNvSpPr/>
          <p:nvPr/>
        </p:nvSpPr>
        <p:spPr>
          <a:xfrm flipH="1">
            <a:off x="304799" y="1020738"/>
            <a:ext cx="2743200" cy="1646262"/>
          </a:xfrm>
          <a:custGeom>
            <a:avLst/>
            <a:gdLst>
              <a:gd name="connsiteX0" fmla="*/ 0 w 670569"/>
              <a:gd name="connsiteY0" fmla="*/ 111764 h 1309687"/>
              <a:gd name="connsiteX1" fmla="*/ 32735 w 670569"/>
              <a:gd name="connsiteY1" fmla="*/ 32735 h 1309687"/>
              <a:gd name="connsiteX2" fmla="*/ 111764 w 670569"/>
              <a:gd name="connsiteY2" fmla="*/ 0 h 1309687"/>
              <a:gd name="connsiteX3" fmla="*/ 558805 w 670569"/>
              <a:gd name="connsiteY3" fmla="*/ 0 h 1309687"/>
              <a:gd name="connsiteX4" fmla="*/ 637834 w 670569"/>
              <a:gd name="connsiteY4" fmla="*/ 32735 h 1309687"/>
              <a:gd name="connsiteX5" fmla="*/ 670569 w 670569"/>
              <a:gd name="connsiteY5" fmla="*/ 111764 h 1309687"/>
              <a:gd name="connsiteX6" fmla="*/ 670569 w 670569"/>
              <a:gd name="connsiteY6" fmla="*/ 1197923 h 1309687"/>
              <a:gd name="connsiteX7" fmla="*/ 637834 w 670569"/>
              <a:gd name="connsiteY7" fmla="*/ 1276952 h 1309687"/>
              <a:gd name="connsiteX8" fmla="*/ 558805 w 670569"/>
              <a:gd name="connsiteY8" fmla="*/ 1309687 h 1309687"/>
              <a:gd name="connsiteX9" fmla="*/ 111764 w 670569"/>
              <a:gd name="connsiteY9" fmla="*/ 1309687 h 1309687"/>
              <a:gd name="connsiteX10" fmla="*/ 32735 w 670569"/>
              <a:gd name="connsiteY10" fmla="*/ 1276952 h 1309687"/>
              <a:gd name="connsiteX11" fmla="*/ 0 w 670569"/>
              <a:gd name="connsiteY11" fmla="*/ 1197923 h 1309687"/>
              <a:gd name="connsiteX12" fmla="*/ 0 w 670569"/>
              <a:gd name="connsiteY12" fmla="*/ 111764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569" h="1309687">
                <a:moveTo>
                  <a:pt x="0" y="111764"/>
                </a:moveTo>
                <a:cubicBezTo>
                  <a:pt x="0" y="82122"/>
                  <a:pt x="11775" y="53695"/>
                  <a:pt x="32735" y="32735"/>
                </a:cubicBezTo>
                <a:cubicBezTo>
                  <a:pt x="53695" y="11775"/>
                  <a:pt x="82122" y="0"/>
                  <a:pt x="111764" y="0"/>
                </a:cubicBezTo>
                <a:lnTo>
                  <a:pt x="558805" y="0"/>
                </a:lnTo>
                <a:cubicBezTo>
                  <a:pt x="588447" y="0"/>
                  <a:pt x="616874" y="11775"/>
                  <a:pt x="637834" y="32735"/>
                </a:cubicBezTo>
                <a:cubicBezTo>
                  <a:pt x="658794" y="53695"/>
                  <a:pt x="670569" y="82122"/>
                  <a:pt x="670569" y="111764"/>
                </a:cubicBezTo>
                <a:lnTo>
                  <a:pt x="670569" y="1197923"/>
                </a:lnTo>
                <a:cubicBezTo>
                  <a:pt x="670569" y="1227565"/>
                  <a:pt x="658794" y="1255992"/>
                  <a:pt x="637834" y="1276952"/>
                </a:cubicBezTo>
                <a:cubicBezTo>
                  <a:pt x="616874" y="1297912"/>
                  <a:pt x="588447" y="1309687"/>
                  <a:pt x="558805" y="1309687"/>
                </a:cubicBezTo>
                <a:lnTo>
                  <a:pt x="111764" y="1309687"/>
                </a:lnTo>
                <a:cubicBezTo>
                  <a:pt x="82122" y="1309687"/>
                  <a:pt x="53695" y="1297912"/>
                  <a:pt x="32735" y="1276952"/>
                </a:cubicBezTo>
                <a:cubicBezTo>
                  <a:pt x="11775" y="1255992"/>
                  <a:pt x="0" y="1227565"/>
                  <a:pt x="0" y="1197923"/>
                </a:cubicBezTo>
                <a:lnTo>
                  <a:pt x="0" y="111764"/>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204184" tIns="118459" rIns="204184" bIns="118459" numCol="1" spcCol="1270" anchor="ctr" anchorCtr="0">
            <a:noAutofit/>
          </a:bodyPr>
          <a:lstStyle/>
          <a:p>
            <a:pPr marL="285750" lvl="1" indent="-285750" defTabSz="1377950">
              <a:lnSpc>
                <a:spcPct val="90000"/>
              </a:lnSpc>
              <a:spcBef>
                <a:spcPct val="0"/>
              </a:spcBef>
              <a:spcAft>
                <a:spcPct val="15000"/>
              </a:spcAft>
              <a:buChar char="••"/>
            </a:pPr>
            <a:r>
              <a:rPr lang="en-US" sz="2800" dirty="0" smtClean="0"/>
              <a:t>Learner independence</a:t>
            </a:r>
            <a:endParaRPr lang="en-US" sz="2800" dirty="0"/>
          </a:p>
        </p:txBody>
      </p:sp>
      <p:sp>
        <p:nvSpPr>
          <p:cNvPr id="31" name="Freeform 30"/>
          <p:cNvSpPr/>
          <p:nvPr/>
        </p:nvSpPr>
        <p:spPr>
          <a:xfrm>
            <a:off x="3200400" y="2895600"/>
            <a:ext cx="5638799" cy="1676400"/>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5"/>
                </a:moveTo>
                <a:lnTo>
                  <a:pt x="1047750" y="3251185"/>
                </a:lnTo>
                <a:cubicBezTo>
                  <a:pt x="1047750" y="3423645"/>
                  <a:pt x="1042809" y="3589038"/>
                  <a:pt x="1034014" y="3710983"/>
                </a:cubicBezTo>
                <a:cubicBezTo>
                  <a:pt x="1025219" y="3832929"/>
                  <a:pt x="1013290" y="3901440"/>
                  <a:pt x="1000853" y="3901436"/>
                </a:cubicBezTo>
                <a:cubicBezTo>
                  <a:pt x="667235" y="3901436"/>
                  <a:pt x="333617" y="3901440"/>
                  <a:pt x="0" y="3901440"/>
                </a:cubicBezTo>
                <a:lnTo>
                  <a:pt x="0" y="3901440"/>
                </a:lnTo>
                <a:lnTo>
                  <a:pt x="0" y="3901440"/>
                </a:lnTo>
                <a:lnTo>
                  <a:pt x="0" y="0"/>
                </a:lnTo>
                <a:lnTo>
                  <a:pt x="0" y="0"/>
                </a:lnTo>
                <a:lnTo>
                  <a:pt x="0" y="0"/>
                </a:lnTo>
                <a:lnTo>
                  <a:pt x="1000853" y="0"/>
                </a:lnTo>
                <a:cubicBezTo>
                  <a:pt x="1013291" y="0"/>
                  <a:pt x="1025219" y="68507"/>
                  <a:pt x="1034014" y="190457"/>
                </a:cubicBezTo>
                <a:cubicBezTo>
                  <a:pt x="1042809" y="312402"/>
                  <a:pt x="1047750" y="477798"/>
                  <a:pt x="1047750" y="650255"/>
                </a:cubicBezTo>
                <a:lnTo>
                  <a:pt x="1047750" y="65025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111" tIns="110202" rIns="169256" bIns="110203" numCol="1" spcCol="1270" anchor="t" anchorCtr="0">
            <a:noAutofit/>
          </a:bodyPr>
          <a:lstStyle/>
          <a:p>
            <a:r>
              <a:rPr lang="en-US" sz="2600" dirty="0" smtClean="0">
                <a:sym typeface="Wingdings" pitchFamily="2" charset="2"/>
              </a:rPr>
              <a:t>The participants acknowledged the importance </a:t>
            </a:r>
            <a:r>
              <a:rPr lang="en-US" sz="2600" dirty="0" smtClean="0"/>
              <a:t>of decision-making process in promoting LA</a:t>
            </a:r>
            <a:endParaRPr lang="en-US" sz="2600" dirty="0"/>
          </a:p>
        </p:txBody>
      </p:sp>
      <p:sp>
        <p:nvSpPr>
          <p:cNvPr id="32" name="Freeform 31"/>
          <p:cNvSpPr/>
          <p:nvPr/>
        </p:nvSpPr>
        <p:spPr>
          <a:xfrm>
            <a:off x="304804" y="2895600"/>
            <a:ext cx="2743196" cy="1676400"/>
          </a:xfrm>
          <a:custGeom>
            <a:avLst/>
            <a:gdLst>
              <a:gd name="connsiteX0" fmla="*/ 0 w 701030"/>
              <a:gd name="connsiteY0" fmla="*/ 116841 h 1309687"/>
              <a:gd name="connsiteX1" fmla="*/ 34222 w 701030"/>
              <a:gd name="connsiteY1" fmla="*/ 34222 h 1309687"/>
              <a:gd name="connsiteX2" fmla="*/ 116841 w 701030"/>
              <a:gd name="connsiteY2" fmla="*/ 0 h 1309687"/>
              <a:gd name="connsiteX3" fmla="*/ 584189 w 701030"/>
              <a:gd name="connsiteY3" fmla="*/ 0 h 1309687"/>
              <a:gd name="connsiteX4" fmla="*/ 666808 w 701030"/>
              <a:gd name="connsiteY4" fmla="*/ 34222 h 1309687"/>
              <a:gd name="connsiteX5" fmla="*/ 701030 w 701030"/>
              <a:gd name="connsiteY5" fmla="*/ 116841 h 1309687"/>
              <a:gd name="connsiteX6" fmla="*/ 701030 w 701030"/>
              <a:gd name="connsiteY6" fmla="*/ 1192846 h 1309687"/>
              <a:gd name="connsiteX7" fmla="*/ 666808 w 701030"/>
              <a:gd name="connsiteY7" fmla="*/ 1275465 h 1309687"/>
              <a:gd name="connsiteX8" fmla="*/ 584189 w 701030"/>
              <a:gd name="connsiteY8" fmla="*/ 1309687 h 1309687"/>
              <a:gd name="connsiteX9" fmla="*/ 116841 w 701030"/>
              <a:gd name="connsiteY9" fmla="*/ 1309687 h 1309687"/>
              <a:gd name="connsiteX10" fmla="*/ 34222 w 701030"/>
              <a:gd name="connsiteY10" fmla="*/ 1275465 h 1309687"/>
              <a:gd name="connsiteX11" fmla="*/ 0 w 701030"/>
              <a:gd name="connsiteY11" fmla="*/ 1192846 h 1309687"/>
              <a:gd name="connsiteX12" fmla="*/ 0 w 701030"/>
              <a:gd name="connsiteY12" fmla="*/ 116841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030" h="1309687">
                <a:moveTo>
                  <a:pt x="0" y="116841"/>
                </a:moveTo>
                <a:cubicBezTo>
                  <a:pt x="0" y="85853"/>
                  <a:pt x="12310" y="56134"/>
                  <a:pt x="34222" y="34222"/>
                </a:cubicBezTo>
                <a:cubicBezTo>
                  <a:pt x="56134" y="12310"/>
                  <a:pt x="85853" y="0"/>
                  <a:pt x="116841" y="0"/>
                </a:cubicBezTo>
                <a:lnTo>
                  <a:pt x="584189" y="0"/>
                </a:lnTo>
                <a:cubicBezTo>
                  <a:pt x="615177" y="0"/>
                  <a:pt x="644896" y="12310"/>
                  <a:pt x="666808" y="34222"/>
                </a:cubicBezTo>
                <a:cubicBezTo>
                  <a:pt x="688720" y="56134"/>
                  <a:pt x="701030" y="85853"/>
                  <a:pt x="701030" y="116841"/>
                </a:cubicBezTo>
                <a:lnTo>
                  <a:pt x="701030" y="1192846"/>
                </a:lnTo>
                <a:cubicBezTo>
                  <a:pt x="701030" y="1223834"/>
                  <a:pt x="688720" y="1253553"/>
                  <a:pt x="666808" y="1275465"/>
                </a:cubicBezTo>
                <a:cubicBezTo>
                  <a:pt x="644896" y="1297377"/>
                  <a:pt x="615177" y="1309687"/>
                  <a:pt x="584189" y="1309687"/>
                </a:cubicBezTo>
                <a:lnTo>
                  <a:pt x="116841" y="1309687"/>
                </a:lnTo>
                <a:cubicBezTo>
                  <a:pt x="85853" y="1309687"/>
                  <a:pt x="56134" y="1297377"/>
                  <a:pt x="34222" y="1275465"/>
                </a:cubicBezTo>
                <a:cubicBezTo>
                  <a:pt x="12310" y="1253553"/>
                  <a:pt x="0" y="1223834"/>
                  <a:pt x="0" y="1192846"/>
                </a:cubicBezTo>
                <a:lnTo>
                  <a:pt x="0" y="116841"/>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205671" tIns="119946" rIns="205671" bIns="119946" numCol="1" spcCol="1270" anchor="ctr" anchorCtr="0">
            <a:noAutofit/>
          </a:bodyPr>
          <a:lstStyle/>
          <a:p>
            <a:pPr marL="285750" lvl="1" indent="-285750" defTabSz="1377950">
              <a:lnSpc>
                <a:spcPct val="90000"/>
              </a:lnSpc>
              <a:spcBef>
                <a:spcPct val="0"/>
              </a:spcBef>
              <a:spcAft>
                <a:spcPct val="15000"/>
              </a:spcAft>
              <a:buChar char="••"/>
            </a:pPr>
            <a:r>
              <a:rPr lang="en-US" sz="2800" dirty="0" smtClean="0"/>
              <a:t>Decision-making ability</a:t>
            </a:r>
            <a:endParaRPr lang="en-US" sz="2800" dirty="0"/>
          </a:p>
        </p:txBody>
      </p:sp>
      <p:sp>
        <p:nvSpPr>
          <p:cNvPr id="33" name="Freeform 32"/>
          <p:cNvSpPr/>
          <p:nvPr/>
        </p:nvSpPr>
        <p:spPr>
          <a:xfrm>
            <a:off x="3200400" y="4766762"/>
            <a:ext cx="5638800" cy="1938838"/>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5"/>
                </a:moveTo>
                <a:lnTo>
                  <a:pt x="1047750" y="3251185"/>
                </a:lnTo>
                <a:cubicBezTo>
                  <a:pt x="1047750" y="3423645"/>
                  <a:pt x="1042809" y="3589038"/>
                  <a:pt x="1034014" y="3710983"/>
                </a:cubicBezTo>
                <a:cubicBezTo>
                  <a:pt x="1025219" y="3832929"/>
                  <a:pt x="1013290" y="3901440"/>
                  <a:pt x="1000853" y="3901436"/>
                </a:cubicBezTo>
                <a:cubicBezTo>
                  <a:pt x="667235" y="3901436"/>
                  <a:pt x="333617" y="3901440"/>
                  <a:pt x="0" y="3901440"/>
                </a:cubicBezTo>
                <a:lnTo>
                  <a:pt x="0" y="3901440"/>
                </a:lnTo>
                <a:lnTo>
                  <a:pt x="0" y="3901440"/>
                </a:lnTo>
                <a:lnTo>
                  <a:pt x="0" y="0"/>
                </a:lnTo>
                <a:lnTo>
                  <a:pt x="0" y="0"/>
                </a:lnTo>
                <a:lnTo>
                  <a:pt x="0" y="0"/>
                </a:lnTo>
                <a:lnTo>
                  <a:pt x="1000853" y="0"/>
                </a:lnTo>
                <a:cubicBezTo>
                  <a:pt x="1013291" y="0"/>
                  <a:pt x="1025219" y="68507"/>
                  <a:pt x="1034014" y="190457"/>
                </a:cubicBezTo>
                <a:cubicBezTo>
                  <a:pt x="1042809" y="312402"/>
                  <a:pt x="1047750" y="477798"/>
                  <a:pt x="1047750" y="650255"/>
                </a:cubicBezTo>
                <a:lnTo>
                  <a:pt x="1047750" y="65025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111" tIns="110202" rIns="169256" bIns="110203" numCol="1" spcCol="1270" anchor="ctr" anchorCtr="0">
            <a:noAutofit/>
          </a:bodyPr>
          <a:lstStyle/>
          <a:p>
            <a:pPr marL="285750" lvl="1" indent="-285750" algn="l" defTabSz="1377950">
              <a:lnSpc>
                <a:spcPct val="90000"/>
              </a:lnSpc>
              <a:spcBef>
                <a:spcPct val="0"/>
              </a:spcBef>
              <a:spcAft>
                <a:spcPct val="15000"/>
              </a:spcAft>
              <a:buChar char="••"/>
            </a:pPr>
            <a:endParaRPr lang="en-US" sz="3100" kern="1200" dirty="0"/>
          </a:p>
        </p:txBody>
      </p:sp>
      <p:sp>
        <p:nvSpPr>
          <p:cNvPr id="34" name="Freeform 33"/>
          <p:cNvSpPr/>
          <p:nvPr/>
        </p:nvSpPr>
        <p:spPr>
          <a:xfrm>
            <a:off x="304804" y="4678338"/>
            <a:ext cx="2743196" cy="1951062"/>
          </a:xfrm>
          <a:custGeom>
            <a:avLst/>
            <a:gdLst>
              <a:gd name="connsiteX0" fmla="*/ 0 w 701030"/>
              <a:gd name="connsiteY0" fmla="*/ 116841 h 1309687"/>
              <a:gd name="connsiteX1" fmla="*/ 34222 w 701030"/>
              <a:gd name="connsiteY1" fmla="*/ 34222 h 1309687"/>
              <a:gd name="connsiteX2" fmla="*/ 116841 w 701030"/>
              <a:gd name="connsiteY2" fmla="*/ 0 h 1309687"/>
              <a:gd name="connsiteX3" fmla="*/ 584189 w 701030"/>
              <a:gd name="connsiteY3" fmla="*/ 0 h 1309687"/>
              <a:gd name="connsiteX4" fmla="*/ 666808 w 701030"/>
              <a:gd name="connsiteY4" fmla="*/ 34222 h 1309687"/>
              <a:gd name="connsiteX5" fmla="*/ 701030 w 701030"/>
              <a:gd name="connsiteY5" fmla="*/ 116841 h 1309687"/>
              <a:gd name="connsiteX6" fmla="*/ 701030 w 701030"/>
              <a:gd name="connsiteY6" fmla="*/ 1192846 h 1309687"/>
              <a:gd name="connsiteX7" fmla="*/ 666808 w 701030"/>
              <a:gd name="connsiteY7" fmla="*/ 1275465 h 1309687"/>
              <a:gd name="connsiteX8" fmla="*/ 584189 w 701030"/>
              <a:gd name="connsiteY8" fmla="*/ 1309687 h 1309687"/>
              <a:gd name="connsiteX9" fmla="*/ 116841 w 701030"/>
              <a:gd name="connsiteY9" fmla="*/ 1309687 h 1309687"/>
              <a:gd name="connsiteX10" fmla="*/ 34222 w 701030"/>
              <a:gd name="connsiteY10" fmla="*/ 1275465 h 1309687"/>
              <a:gd name="connsiteX11" fmla="*/ 0 w 701030"/>
              <a:gd name="connsiteY11" fmla="*/ 1192846 h 1309687"/>
              <a:gd name="connsiteX12" fmla="*/ 0 w 701030"/>
              <a:gd name="connsiteY12" fmla="*/ 116841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030" h="1309687">
                <a:moveTo>
                  <a:pt x="0" y="116841"/>
                </a:moveTo>
                <a:cubicBezTo>
                  <a:pt x="0" y="85853"/>
                  <a:pt x="12310" y="56134"/>
                  <a:pt x="34222" y="34222"/>
                </a:cubicBezTo>
                <a:cubicBezTo>
                  <a:pt x="56134" y="12310"/>
                  <a:pt x="85853" y="0"/>
                  <a:pt x="116841" y="0"/>
                </a:cubicBezTo>
                <a:lnTo>
                  <a:pt x="584189" y="0"/>
                </a:lnTo>
                <a:cubicBezTo>
                  <a:pt x="615177" y="0"/>
                  <a:pt x="644896" y="12310"/>
                  <a:pt x="666808" y="34222"/>
                </a:cubicBezTo>
                <a:cubicBezTo>
                  <a:pt x="688720" y="56134"/>
                  <a:pt x="701030" y="85853"/>
                  <a:pt x="701030" y="116841"/>
                </a:cubicBezTo>
                <a:lnTo>
                  <a:pt x="701030" y="1192846"/>
                </a:lnTo>
                <a:cubicBezTo>
                  <a:pt x="701030" y="1223834"/>
                  <a:pt x="688720" y="1253553"/>
                  <a:pt x="666808" y="1275465"/>
                </a:cubicBezTo>
                <a:cubicBezTo>
                  <a:pt x="644896" y="1297377"/>
                  <a:pt x="615177" y="1309687"/>
                  <a:pt x="584189" y="1309687"/>
                </a:cubicBezTo>
                <a:lnTo>
                  <a:pt x="116841" y="1309687"/>
                </a:lnTo>
                <a:cubicBezTo>
                  <a:pt x="85853" y="1309687"/>
                  <a:pt x="56134" y="1297377"/>
                  <a:pt x="34222" y="1275465"/>
                </a:cubicBezTo>
                <a:cubicBezTo>
                  <a:pt x="12310" y="1253553"/>
                  <a:pt x="0" y="1223834"/>
                  <a:pt x="0" y="1192846"/>
                </a:cubicBezTo>
                <a:lnTo>
                  <a:pt x="0" y="116841"/>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205671" tIns="119946" rIns="205671" bIns="119946" numCol="1" spcCol="1270" anchor="ctr" anchorCtr="0">
            <a:noAutofit/>
          </a:bodyPr>
          <a:lstStyle/>
          <a:p>
            <a:pPr marL="285750" lvl="1" indent="-285750" defTabSz="1377950">
              <a:lnSpc>
                <a:spcPct val="90000"/>
              </a:lnSpc>
              <a:spcBef>
                <a:spcPct val="0"/>
              </a:spcBef>
              <a:spcAft>
                <a:spcPct val="15000"/>
              </a:spcAft>
              <a:buChar char="••"/>
            </a:pPr>
            <a:r>
              <a:rPr lang="en-US" sz="2800" dirty="0" smtClean="0"/>
              <a:t>Characteristics of an autonomous learner</a:t>
            </a:r>
            <a:endParaRPr lang="en-US" sz="2800" dirty="0"/>
          </a:p>
        </p:txBody>
      </p:sp>
      <p:sp>
        <p:nvSpPr>
          <p:cNvPr id="45" name="Rectangle 44"/>
          <p:cNvSpPr/>
          <p:nvPr/>
        </p:nvSpPr>
        <p:spPr>
          <a:xfrm>
            <a:off x="3124200" y="2057400"/>
            <a:ext cx="2971800" cy="685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accent1">
                    <a:lumMod val="75000"/>
                  </a:schemeClr>
                </a:solidFill>
              </a:rPr>
              <a:t>=</a:t>
            </a:r>
            <a:r>
              <a:rPr lang="en-US" sz="2400" dirty="0" smtClean="0"/>
              <a:t>Aoki and Smith (1999)</a:t>
            </a:r>
            <a:endParaRPr lang="en-US" sz="2400" dirty="0"/>
          </a:p>
        </p:txBody>
      </p:sp>
      <p:sp>
        <p:nvSpPr>
          <p:cNvPr id="46" name="Rectangle 45"/>
          <p:cNvSpPr/>
          <p:nvPr/>
        </p:nvSpPr>
        <p:spPr>
          <a:xfrm>
            <a:off x="6477000" y="2057400"/>
            <a:ext cx="2286000" cy="685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75000"/>
                  </a:schemeClr>
                </a:solidFill>
              </a:rPr>
              <a:t>≠</a:t>
            </a:r>
            <a:r>
              <a:rPr lang="en-US" sz="2400" b="1" dirty="0" smtClean="0"/>
              <a:t> </a:t>
            </a:r>
            <a:r>
              <a:rPr lang="en-US" sz="2400" dirty="0" smtClean="0"/>
              <a:t>Benson (2001)</a:t>
            </a:r>
            <a:endParaRPr lang="en-US" sz="2400" b="1" dirty="0"/>
          </a:p>
        </p:txBody>
      </p:sp>
      <p:sp>
        <p:nvSpPr>
          <p:cNvPr id="48" name="Rectangle 47"/>
          <p:cNvSpPr/>
          <p:nvPr/>
        </p:nvSpPr>
        <p:spPr>
          <a:xfrm>
            <a:off x="3276600" y="4800600"/>
            <a:ext cx="5410200" cy="685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sz="2800" dirty="0" smtClean="0"/>
              <a:t> </a:t>
            </a:r>
            <a:r>
              <a:rPr lang="en-US" sz="2600" dirty="0" smtClean="0"/>
              <a:t>Find their own way and take charge of their learning</a:t>
            </a:r>
            <a:endParaRPr lang="en-US" sz="2600" b="1" dirty="0"/>
          </a:p>
        </p:txBody>
      </p:sp>
      <p:sp>
        <p:nvSpPr>
          <p:cNvPr id="49" name="Rectangle 48"/>
          <p:cNvSpPr/>
          <p:nvPr/>
        </p:nvSpPr>
        <p:spPr>
          <a:xfrm>
            <a:off x="3276600" y="5562600"/>
            <a:ext cx="5410200" cy="685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sz="2600" dirty="0" smtClean="0"/>
              <a:t> Make opportunities for practicing inside and outside of the classroom</a:t>
            </a:r>
            <a:endParaRPr lang="en-US" sz="2600" b="1" dirty="0"/>
          </a:p>
        </p:txBody>
      </p:sp>
      <p:sp>
        <p:nvSpPr>
          <p:cNvPr id="50" name="Rectangle 49"/>
          <p:cNvSpPr/>
          <p:nvPr/>
        </p:nvSpPr>
        <p:spPr>
          <a:xfrm>
            <a:off x="3276600" y="6096000"/>
            <a:ext cx="5410200" cy="685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sz="2600" dirty="0" smtClean="0"/>
              <a:t> Be active and self-motivated</a:t>
            </a:r>
            <a:endParaRPr lang="en-US" sz="2600" b="1" dirty="0"/>
          </a:p>
        </p:txBody>
      </p:sp>
      <p:sp>
        <p:nvSpPr>
          <p:cNvPr id="51" name="Rectangle 50"/>
          <p:cNvSpPr/>
          <p:nvPr/>
        </p:nvSpPr>
        <p:spPr>
          <a:xfrm>
            <a:off x="3200400" y="4038600"/>
            <a:ext cx="4572000"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rgbClr val="FF0000"/>
                </a:solidFill>
              </a:rPr>
              <a:t>=</a:t>
            </a:r>
            <a:r>
              <a:rPr lang="en-US" sz="2400" dirty="0" smtClean="0"/>
              <a:t> Al </a:t>
            </a:r>
            <a:r>
              <a:rPr lang="en-US" sz="2400" dirty="0" err="1" smtClean="0"/>
              <a:t>Asmari</a:t>
            </a:r>
            <a:r>
              <a:rPr lang="en-US" sz="2400" dirty="0" smtClean="0"/>
              <a:t> (2013); </a:t>
            </a:r>
            <a:r>
              <a:rPr lang="en-US" sz="2400" dirty="0" err="1" smtClean="0"/>
              <a:t>Balçıkanlı</a:t>
            </a:r>
            <a:r>
              <a:rPr lang="en-US" sz="2400" dirty="0" smtClean="0"/>
              <a:t> (2010)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strips(down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ox(in)">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ox(in)">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checkerboard(across)">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47"/>
                                        </p:tgtEl>
                                      </p:cBhvr>
                                    </p:animEffect>
                                    <p:set>
                                      <p:cBhvr>
                                        <p:cTn id="44" dur="1" fill="hold">
                                          <p:stCondLst>
                                            <p:cond delay="499"/>
                                          </p:stCondLst>
                                        </p:cTn>
                                        <p:tgtEl>
                                          <p:spTgt spid="4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strips(downLeft)">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box(in)">
                                      <p:cBhvr>
                                        <p:cTn id="58" dur="5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strips(downLeft)">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box(in)">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ox(in)">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box(in)">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7" grpId="1" animBg="1"/>
      <p:bldP spid="29" grpId="0" animBg="1"/>
      <p:bldP spid="30" grpId="0" animBg="1"/>
      <p:bldP spid="31" grpId="0" animBg="1"/>
      <p:bldP spid="32" grpId="0" animBg="1"/>
      <p:bldP spid="33" grpId="0" animBg="1"/>
      <p:bldP spid="34" grpId="0" animBg="1"/>
      <p:bldP spid="45" grpId="0"/>
      <p:bldP spid="46" grpId="0"/>
      <p:bldP spid="48" grpId="0"/>
      <p:bldP spid="49"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Autofit/>
          </a:bodyPr>
          <a:lstStyle/>
          <a:p>
            <a:pPr algn="ctr"/>
            <a:r>
              <a:rPr lang="en-US" b="1" dirty="0" smtClean="0">
                <a:solidFill>
                  <a:schemeClr val="accent1">
                    <a:lumMod val="75000"/>
                  </a:schemeClr>
                </a:solidFill>
                <a:latin typeface="+mn-lt"/>
              </a:rPr>
              <a:t>4.2  Teachers’ Perceptions of their roles in the promotion of LA</a:t>
            </a:r>
            <a:endParaRPr lang="en-US" b="1" dirty="0">
              <a:solidFill>
                <a:schemeClr val="accent1">
                  <a:lumMod val="75000"/>
                </a:schemeClr>
              </a:solidFill>
              <a:latin typeface="+mn-lt"/>
            </a:endParaRPr>
          </a:p>
        </p:txBody>
      </p:sp>
      <p:graphicFrame>
        <p:nvGraphicFramePr>
          <p:cNvPr id="5" name="Content Placeholder 3"/>
          <p:cNvGraphicFramePr>
            <a:graphicFrameLocks/>
          </p:cNvGraphicFramePr>
          <p:nvPr/>
        </p:nvGraphicFramePr>
        <p:xfrm>
          <a:off x="609600" y="1600201"/>
          <a:ext cx="8001000" cy="3772915"/>
        </p:xfrm>
        <a:graphic>
          <a:graphicData uri="http://schemas.openxmlformats.org/drawingml/2006/table">
            <a:tbl>
              <a:tblPr firstRow="1" bandRow="1">
                <a:tableStyleId>{5C22544A-7EE6-4342-B048-85BDC9FD1C3A}</a:tableStyleId>
              </a:tblPr>
              <a:tblGrid>
                <a:gridCol w="1411941"/>
                <a:gridCol w="3541059"/>
                <a:gridCol w="3048000"/>
              </a:tblGrid>
              <a:tr h="648715">
                <a:tc gridSpan="3">
                  <a:txBody>
                    <a:bodyPr/>
                    <a:lstStyle/>
                    <a:p>
                      <a:pPr algn="l"/>
                      <a:r>
                        <a:rPr lang="en-US" sz="3200" b="1" dirty="0" smtClean="0">
                          <a:solidFill>
                            <a:schemeClr val="tx1"/>
                          </a:solidFill>
                        </a:rPr>
                        <a:t>Results from the</a:t>
                      </a:r>
                      <a:r>
                        <a:rPr lang="en-US" sz="3200" b="1" baseline="0" dirty="0" smtClean="0">
                          <a:solidFill>
                            <a:schemeClr val="tx1"/>
                          </a:solidFill>
                        </a:rPr>
                        <a:t> o</a:t>
                      </a:r>
                      <a:r>
                        <a:rPr lang="en-US" sz="3200" b="1" dirty="0" smtClean="0">
                          <a:solidFill>
                            <a:schemeClr val="tx1"/>
                          </a:solidFill>
                        </a:rPr>
                        <a:t>pen-ended questionnaire</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648715">
                <a:tc>
                  <a:txBody>
                    <a:bodyPr/>
                    <a:lstStyle/>
                    <a:p>
                      <a:pPr algn="ctr"/>
                      <a:r>
                        <a:rPr lang="en-US" sz="2800" b="1" dirty="0" smtClean="0">
                          <a:solidFill>
                            <a:schemeClr val="bg1"/>
                          </a:solidFill>
                        </a:rPr>
                        <a:t>Ranks </a:t>
                      </a:r>
                      <a:endParaRPr lang="en-US"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800" b="1" dirty="0" smtClean="0">
                          <a:solidFill>
                            <a:schemeClr val="bg1"/>
                          </a:solidFill>
                        </a:rPr>
                        <a:t>Roles </a:t>
                      </a:r>
                      <a:endParaRPr lang="en-US"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800" b="1" dirty="0" smtClean="0">
                          <a:solidFill>
                            <a:schemeClr val="bg1"/>
                          </a:solidFill>
                        </a:rPr>
                        <a:t>Percentages (%)</a:t>
                      </a:r>
                      <a:endParaRPr lang="en-US"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819483">
                <a:tc>
                  <a:txBody>
                    <a:bodyPr/>
                    <a:lstStyle/>
                    <a:p>
                      <a:pPr algn="ctr"/>
                      <a:r>
                        <a:rPr lang="en-US" sz="2600" dirty="0" smtClean="0"/>
                        <a:t>1</a:t>
                      </a:r>
                      <a:endParaRPr lang="en-US"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800" dirty="0" smtClean="0"/>
                        <a:t>Teacher as</a:t>
                      </a:r>
                      <a:r>
                        <a:rPr lang="en-US" sz="2800" baseline="0" dirty="0" smtClean="0"/>
                        <a:t> a counselor</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smtClean="0"/>
                        <a:t>70</a:t>
                      </a:r>
                      <a:endParaRPr lang="en-US" sz="2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01595">
                <a:tc>
                  <a:txBody>
                    <a:bodyPr/>
                    <a:lstStyle/>
                    <a:p>
                      <a:pPr algn="ctr"/>
                      <a:r>
                        <a:rPr lang="en-US" sz="2600" dirty="0" smtClean="0"/>
                        <a:t>2</a:t>
                      </a:r>
                      <a:endParaRPr lang="en-US"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800" dirty="0" smtClean="0"/>
                        <a:t>Teacher as</a:t>
                      </a:r>
                      <a:r>
                        <a:rPr lang="en-US" sz="2800" baseline="0" dirty="0" smtClean="0"/>
                        <a:t> a facilitator</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smtClean="0"/>
                        <a:t>56.7</a:t>
                      </a:r>
                      <a:endParaRPr lang="en-US" sz="2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54407">
                <a:tc>
                  <a:txBody>
                    <a:bodyPr/>
                    <a:lstStyle/>
                    <a:p>
                      <a:pPr algn="ctr"/>
                      <a:r>
                        <a:rPr lang="en-US" sz="2600" dirty="0" smtClean="0"/>
                        <a:t>3</a:t>
                      </a:r>
                      <a:endParaRPr lang="en-US"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800" dirty="0" smtClean="0"/>
                        <a:t>Teacher as</a:t>
                      </a:r>
                      <a:r>
                        <a:rPr lang="en-US" sz="2800" baseline="0" dirty="0" smtClean="0"/>
                        <a:t> a resource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aseline="0" dirty="0" smtClean="0"/>
                        <a:t> 33.3</a:t>
                      </a:r>
                      <a:endParaRPr lang="en-US" sz="2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9" name="Slide Number Placeholder 8"/>
          <p:cNvSpPr>
            <a:spLocks noGrp="1"/>
          </p:cNvSpPr>
          <p:nvPr>
            <p:ph type="sldNum" sz="quarter" idx="12"/>
          </p:nvPr>
        </p:nvSpPr>
        <p:spPr>
          <a:xfrm>
            <a:off x="0" y="6400800"/>
            <a:ext cx="457200" cy="457200"/>
          </a:xfrm>
        </p:spPr>
        <p:txBody>
          <a:bodyPr/>
          <a:lstStyle/>
          <a:p>
            <a:fld id="{5E52B2EF-2B7A-4478-A748-1C84B83399F2}"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8260" y="45720"/>
          <a:ext cx="8833340" cy="6736080"/>
        </p:xfrm>
        <a:graphic>
          <a:graphicData uri="http://schemas.openxmlformats.org/drawingml/2006/table">
            <a:tbl>
              <a:tblPr firstRow="1" bandRow="1">
                <a:tableStyleId>{5C22544A-7EE6-4342-B048-85BDC9FD1C3A}</a:tableStyleId>
              </a:tblPr>
              <a:tblGrid>
                <a:gridCol w="2020581"/>
                <a:gridCol w="6812759"/>
              </a:tblGrid>
              <a:tr h="57256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mn-lt"/>
                        </a:rPr>
                        <a:t>Results from the interview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200" b="0" dirty="0">
                        <a:solidFill>
                          <a:schemeClr val="tx1"/>
                        </a:solidFill>
                        <a:effectLst/>
                      </a:endParaRPr>
                    </a:p>
                  </a:txBody>
                  <a:tcPr/>
                </a:tc>
              </a:tr>
              <a:tr h="572569">
                <a:tc>
                  <a:txBody>
                    <a:bodyPr/>
                    <a:lstStyle/>
                    <a:p>
                      <a:pPr algn="ctr"/>
                      <a:r>
                        <a:rPr lang="en-US" sz="3200" b="0" dirty="0" smtClean="0">
                          <a:solidFill>
                            <a:schemeClr val="bg1"/>
                          </a:solidFill>
                          <a:effectLst/>
                        </a:rPr>
                        <a:t>Categories </a:t>
                      </a:r>
                      <a:endParaRPr lang="en-US" sz="3200" b="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3200" b="0" dirty="0" smtClean="0">
                          <a:solidFill>
                            <a:schemeClr val="bg1"/>
                          </a:solidFill>
                          <a:effectLst/>
                        </a:rPr>
                        <a:t>Evidences</a:t>
                      </a:r>
                      <a:endParaRPr lang="en-US" sz="3200" b="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2199870">
                <a:tc>
                  <a:txBody>
                    <a:bodyPr/>
                    <a:lstStyle/>
                    <a:p>
                      <a:r>
                        <a:rPr lang="en-US" sz="2400" b="1" dirty="0" smtClean="0"/>
                        <a:t>Teacher</a:t>
                      </a:r>
                      <a:r>
                        <a:rPr lang="en-US" sz="2400" b="1" baseline="0" dirty="0" smtClean="0"/>
                        <a:t>  as a facilitator (7/8)</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kumimoji="0" lang="en-US" sz="2800" i="1" kern="1200" dirty="0" smtClean="0">
                          <a:solidFill>
                            <a:schemeClr val="dk1"/>
                          </a:solidFill>
                          <a:latin typeface="+mn-lt"/>
                          <a:ea typeface="+mn-ea"/>
                          <a:cs typeface="+mn-cs"/>
                        </a:rPr>
                        <a:t>…[</a:t>
                      </a:r>
                      <a:r>
                        <a:rPr kumimoji="0" lang="en-US" sz="2800" i="1" kern="1200" dirty="0" smtClean="0">
                          <a:solidFill>
                            <a:schemeClr val="dk1"/>
                          </a:solidFill>
                          <a:latin typeface="+mn-lt"/>
                          <a:ea typeface="+mn-ea"/>
                          <a:cs typeface="+mn-cs"/>
                        </a:rPr>
                        <a:t>I]f the teacher makes learning easier, students will become more motivated</a:t>
                      </a:r>
                      <a:r>
                        <a:rPr kumimoji="0" lang="en-US" sz="2800" i="1" kern="1200" dirty="0" smtClean="0">
                          <a:solidFill>
                            <a:schemeClr val="dk1"/>
                          </a:solidFill>
                          <a:latin typeface="+mn-lt"/>
                          <a:ea typeface="+mn-ea"/>
                          <a:cs typeface="+mn-cs"/>
                        </a:rPr>
                        <a:t>…</a:t>
                      </a:r>
                      <a:r>
                        <a:rPr kumimoji="0" lang="en-US" sz="2800" i="1" kern="1200" baseline="0" dirty="0" smtClean="0">
                          <a:solidFill>
                            <a:schemeClr val="dk1"/>
                          </a:solidFill>
                          <a:latin typeface="+mn-lt"/>
                          <a:ea typeface="+mn-ea"/>
                          <a:cs typeface="+mn-cs"/>
                        </a:rPr>
                        <a:t> </a:t>
                      </a:r>
                      <a:r>
                        <a:rPr kumimoji="0" lang="en-US" sz="2800" i="1" kern="1200" dirty="0" smtClean="0">
                          <a:solidFill>
                            <a:schemeClr val="dk1"/>
                          </a:solidFill>
                          <a:latin typeface="+mn-lt"/>
                          <a:ea typeface="+mn-ea"/>
                          <a:cs typeface="+mn-cs"/>
                        </a:rPr>
                        <a:t>(</a:t>
                      </a:r>
                      <a:r>
                        <a:rPr kumimoji="0" lang="en-US" sz="2800" i="1" kern="1200" dirty="0" smtClean="0">
                          <a:solidFill>
                            <a:schemeClr val="dk1"/>
                          </a:solidFill>
                          <a:latin typeface="+mn-lt"/>
                          <a:ea typeface="+mn-ea"/>
                          <a:cs typeface="+mn-cs"/>
                        </a:rPr>
                        <a:t>IE3)</a:t>
                      </a:r>
                    </a:p>
                    <a:p>
                      <a:pPr algn="just"/>
                      <a:r>
                        <a:rPr kumimoji="0" lang="en-US" sz="2800" i="1" kern="1200" dirty="0" smtClean="0">
                          <a:solidFill>
                            <a:schemeClr val="dk1"/>
                          </a:solidFill>
                          <a:latin typeface="+mn-lt"/>
                          <a:ea typeface="+mn-ea"/>
                          <a:cs typeface="+mn-cs"/>
                        </a:rPr>
                        <a:t>…</a:t>
                      </a:r>
                      <a:r>
                        <a:rPr kumimoji="0" lang="en-US" sz="2800" i="1" kern="1200" dirty="0" smtClean="0">
                          <a:solidFill>
                            <a:schemeClr val="dk1"/>
                          </a:solidFill>
                          <a:latin typeface="+mn-lt"/>
                          <a:ea typeface="+mn-ea"/>
                          <a:cs typeface="+mn-cs"/>
                        </a:rPr>
                        <a:t>Without</a:t>
                      </a:r>
                      <a:r>
                        <a:rPr kumimoji="0" lang="en-US" sz="2800" i="1" kern="1200" baseline="0" dirty="0" smtClean="0">
                          <a:solidFill>
                            <a:schemeClr val="dk1"/>
                          </a:solidFill>
                          <a:latin typeface="+mn-lt"/>
                          <a:ea typeface="+mn-ea"/>
                          <a:cs typeface="+mn-cs"/>
                        </a:rPr>
                        <a:t> a teacher</a:t>
                      </a:r>
                      <a:r>
                        <a:rPr kumimoji="0" lang="en-US" sz="2800" i="1" kern="1200" dirty="0" smtClean="0">
                          <a:solidFill>
                            <a:schemeClr val="dk1"/>
                          </a:solidFill>
                          <a:latin typeface="+mn-lt"/>
                          <a:ea typeface="+mn-ea"/>
                          <a:cs typeface="+mn-cs"/>
                        </a:rPr>
                        <a:t>, [students] will lose the way, they don’t know where they’re going, what they learn for sure</a:t>
                      </a:r>
                      <a:r>
                        <a:rPr kumimoji="0" lang="en-US" sz="2800" i="1" kern="1200" dirty="0" smtClean="0">
                          <a:solidFill>
                            <a:schemeClr val="dk1"/>
                          </a:solidFill>
                          <a:latin typeface="+mn-lt"/>
                          <a:ea typeface="+mn-ea"/>
                          <a:cs typeface="+mn-cs"/>
                        </a:rPr>
                        <a:t>….</a:t>
                      </a:r>
                      <a:r>
                        <a:rPr kumimoji="0" lang="en-US" sz="2800" i="1" kern="1200" baseline="0" dirty="0" smtClean="0">
                          <a:solidFill>
                            <a:schemeClr val="dk1"/>
                          </a:solidFill>
                          <a:latin typeface="+mn-lt"/>
                          <a:ea typeface="+mn-ea"/>
                          <a:cs typeface="+mn-cs"/>
                        </a:rPr>
                        <a:t> </a:t>
                      </a:r>
                      <a:r>
                        <a:rPr kumimoji="0" lang="en-US" sz="2800" i="1" kern="1200" dirty="0" smtClean="0">
                          <a:solidFill>
                            <a:schemeClr val="dk1"/>
                          </a:solidFill>
                          <a:latin typeface="+mn-lt"/>
                          <a:ea typeface="+mn-ea"/>
                          <a:cs typeface="+mn-cs"/>
                        </a:rPr>
                        <a:t>(</a:t>
                      </a:r>
                      <a:r>
                        <a:rPr kumimoji="0" lang="en-US" sz="2800" i="1" kern="1200" dirty="0" smtClean="0">
                          <a:solidFill>
                            <a:schemeClr val="dk1"/>
                          </a:solidFill>
                          <a:latin typeface="+mn-lt"/>
                          <a:ea typeface="+mn-ea"/>
                          <a:cs typeface="+mn-cs"/>
                        </a:rPr>
                        <a:t>IE8)</a:t>
                      </a:r>
                      <a:endParaRPr lang="en-US" sz="2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75273">
                <a:tc>
                  <a:txBody>
                    <a:bodyPr/>
                    <a:lstStyle/>
                    <a:p>
                      <a:r>
                        <a:rPr lang="en-US" sz="2400" b="1" dirty="0" smtClean="0"/>
                        <a:t>Teacher</a:t>
                      </a:r>
                      <a:r>
                        <a:rPr lang="en-US" sz="2400" b="1" baseline="0" dirty="0" smtClean="0"/>
                        <a:t>  as a counselor</a:t>
                      </a:r>
                      <a:r>
                        <a:rPr lang="en-US" sz="2400" b="1" dirty="0" smtClean="0"/>
                        <a:t>  (5/8)</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i="1" kern="1200" dirty="0" smtClean="0">
                          <a:solidFill>
                            <a:schemeClr val="dk1"/>
                          </a:solidFill>
                          <a:latin typeface="+mn-lt"/>
                          <a:ea typeface="+mn-ea"/>
                          <a:cs typeface="+mn-cs"/>
                        </a:rPr>
                        <a:t>…</a:t>
                      </a:r>
                      <a:r>
                        <a:rPr kumimoji="0" lang="en-US" sz="2800" i="1" kern="1200" dirty="0" smtClean="0">
                          <a:solidFill>
                            <a:schemeClr val="dk1"/>
                          </a:solidFill>
                          <a:latin typeface="+mn-lt"/>
                          <a:ea typeface="+mn-ea"/>
                          <a:cs typeface="+mn-cs"/>
                        </a:rPr>
                        <a:t>As a counselor, [the teacher gives] advice, not just asks [students] to do things</a:t>
                      </a:r>
                      <a:r>
                        <a:rPr kumimoji="0" lang="en-US" sz="2800" i="1" kern="1200" dirty="0" smtClean="0">
                          <a:solidFill>
                            <a:schemeClr val="dk1"/>
                          </a:solidFill>
                          <a:latin typeface="+mn-lt"/>
                          <a:ea typeface="+mn-ea"/>
                          <a:cs typeface="+mn-cs"/>
                        </a:rPr>
                        <a:t>….</a:t>
                      </a:r>
                      <a:r>
                        <a:rPr kumimoji="0" lang="en-US" sz="2800" i="1" kern="1200" baseline="0" dirty="0" smtClean="0">
                          <a:solidFill>
                            <a:schemeClr val="dk1"/>
                          </a:solidFill>
                          <a:latin typeface="+mn-lt"/>
                          <a:ea typeface="+mn-ea"/>
                          <a:cs typeface="+mn-cs"/>
                        </a:rPr>
                        <a:t> </a:t>
                      </a:r>
                      <a:r>
                        <a:rPr kumimoji="0" lang="en-US" sz="2800" i="1" kern="1200" dirty="0" smtClean="0">
                          <a:solidFill>
                            <a:schemeClr val="dk1"/>
                          </a:solidFill>
                          <a:latin typeface="+mn-lt"/>
                          <a:ea typeface="+mn-ea"/>
                          <a:cs typeface="+mn-cs"/>
                        </a:rPr>
                        <a:t>(</a:t>
                      </a:r>
                      <a:r>
                        <a:rPr kumimoji="0" lang="en-US" sz="2800" i="1" kern="1200" dirty="0" smtClean="0">
                          <a:solidFill>
                            <a:schemeClr val="dk1"/>
                          </a:solidFill>
                          <a:latin typeface="+mn-lt"/>
                          <a:ea typeface="+mn-ea"/>
                          <a:cs typeface="+mn-cs"/>
                        </a:rPr>
                        <a:t>IE7)</a:t>
                      </a:r>
                      <a:endParaRPr lang="en-US" sz="2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9600">
                <a:tc>
                  <a:txBody>
                    <a:bodyPr/>
                    <a:lstStyle/>
                    <a:p>
                      <a:r>
                        <a:rPr lang="en-US" sz="2400" b="1" dirty="0" smtClean="0"/>
                        <a:t>Teacher</a:t>
                      </a:r>
                      <a:r>
                        <a:rPr lang="en-US" sz="2400" b="1" baseline="0" dirty="0" smtClean="0"/>
                        <a:t> as a resource (4/8)</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i="1" kern="1200" dirty="0" smtClean="0">
                          <a:solidFill>
                            <a:schemeClr val="dk1"/>
                          </a:solidFill>
                          <a:latin typeface="+mn-lt"/>
                          <a:ea typeface="+mn-ea"/>
                          <a:cs typeface="+mn-cs"/>
                        </a:rPr>
                        <a:t>…[</a:t>
                      </a:r>
                      <a:r>
                        <a:rPr kumimoji="0" lang="en-US" sz="2800" i="1" kern="1200" dirty="0" smtClean="0">
                          <a:solidFill>
                            <a:schemeClr val="dk1"/>
                          </a:solidFill>
                          <a:latin typeface="+mn-lt"/>
                          <a:ea typeface="+mn-ea"/>
                          <a:cs typeface="+mn-cs"/>
                        </a:rPr>
                        <a:t>The</a:t>
                      </a:r>
                      <a:r>
                        <a:rPr kumimoji="0" lang="en-US" sz="2800" i="1" kern="1200" baseline="0" dirty="0" smtClean="0">
                          <a:solidFill>
                            <a:schemeClr val="dk1"/>
                          </a:solidFill>
                          <a:latin typeface="+mn-lt"/>
                          <a:ea typeface="+mn-ea"/>
                          <a:cs typeface="+mn-cs"/>
                        </a:rPr>
                        <a:t> teacher</a:t>
                      </a:r>
                      <a:r>
                        <a:rPr kumimoji="0" lang="en-US" sz="2800" i="1" kern="1200" dirty="0" smtClean="0">
                          <a:solidFill>
                            <a:schemeClr val="dk1"/>
                          </a:solidFill>
                          <a:latin typeface="+mn-lt"/>
                          <a:ea typeface="+mn-ea"/>
                          <a:cs typeface="+mn-cs"/>
                        </a:rPr>
                        <a:t>] introduces [students] materials they can choose [for their learning</a:t>
                      </a:r>
                      <a:r>
                        <a:rPr kumimoji="0" lang="en-US" sz="2800" i="1" kern="1200" dirty="0" smtClean="0">
                          <a:solidFill>
                            <a:schemeClr val="dk1"/>
                          </a:solidFill>
                          <a:latin typeface="+mn-lt"/>
                          <a:ea typeface="+mn-ea"/>
                          <a:cs typeface="+mn-cs"/>
                        </a:rPr>
                        <a:t>]….</a:t>
                      </a:r>
                      <a:r>
                        <a:rPr kumimoji="0" lang="en-US" sz="2800" i="1" kern="1200" baseline="0" dirty="0" smtClean="0">
                          <a:solidFill>
                            <a:schemeClr val="dk1"/>
                          </a:solidFill>
                          <a:latin typeface="+mn-lt"/>
                          <a:ea typeface="+mn-ea"/>
                          <a:cs typeface="+mn-cs"/>
                        </a:rPr>
                        <a:t> (</a:t>
                      </a:r>
                      <a:r>
                        <a:rPr kumimoji="0" lang="en-US" sz="2800" i="1" kern="1200" dirty="0" smtClean="0">
                          <a:solidFill>
                            <a:schemeClr val="dk1"/>
                          </a:solidFill>
                          <a:latin typeface="+mn-lt"/>
                          <a:ea typeface="+mn-ea"/>
                          <a:cs typeface="+mn-cs"/>
                        </a:rPr>
                        <a:t>IE4</a:t>
                      </a:r>
                      <a:r>
                        <a:rPr kumimoji="0" lang="en-US" sz="2800" i="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i="1" kern="1200" dirty="0" smtClean="0">
                          <a:solidFill>
                            <a:schemeClr val="dk1"/>
                          </a:solidFill>
                          <a:latin typeface="+mn-lt"/>
                          <a:ea typeface="+mn-ea"/>
                          <a:cs typeface="+mn-cs"/>
                        </a:rPr>
                        <a:t>…[</a:t>
                      </a:r>
                      <a:r>
                        <a:rPr kumimoji="0" lang="en-US" sz="2800" i="1" kern="1200" dirty="0" smtClean="0">
                          <a:solidFill>
                            <a:schemeClr val="dk1"/>
                          </a:solidFill>
                          <a:latin typeface="+mn-lt"/>
                          <a:ea typeface="+mn-ea"/>
                          <a:cs typeface="+mn-cs"/>
                        </a:rPr>
                        <a:t>I recommend]</a:t>
                      </a:r>
                      <a:r>
                        <a:rPr kumimoji="0" lang="en-US" sz="2800" i="1" kern="1200" baseline="0" dirty="0" smtClean="0">
                          <a:solidFill>
                            <a:schemeClr val="dk1"/>
                          </a:solidFill>
                          <a:latin typeface="+mn-lt"/>
                          <a:ea typeface="+mn-ea"/>
                          <a:cs typeface="+mn-cs"/>
                        </a:rPr>
                        <a:t> </a:t>
                      </a:r>
                      <a:r>
                        <a:rPr kumimoji="0" lang="en-US" sz="2800" i="1" kern="1200" dirty="0" smtClean="0">
                          <a:solidFill>
                            <a:schemeClr val="dk1"/>
                          </a:solidFill>
                          <a:latin typeface="+mn-lt"/>
                          <a:ea typeface="+mn-ea"/>
                          <a:cs typeface="+mn-cs"/>
                        </a:rPr>
                        <a:t>other websites or sources, I think, not for all but for those who really want to study</a:t>
                      </a:r>
                      <a:r>
                        <a:rPr kumimoji="0" lang="en-US" sz="2800" i="1" kern="1200" dirty="0" smtClean="0">
                          <a:solidFill>
                            <a:schemeClr val="dk1"/>
                          </a:solidFill>
                          <a:latin typeface="+mn-lt"/>
                          <a:ea typeface="+mn-ea"/>
                          <a:cs typeface="+mn-cs"/>
                        </a:rPr>
                        <a:t>….</a:t>
                      </a:r>
                      <a:r>
                        <a:rPr kumimoji="0" lang="en-US" sz="2800" i="1" kern="1200" baseline="0" dirty="0" smtClean="0">
                          <a:solidFill>
                            <a:schemeClr val="dk1"/>
                          </a:solidFill>
                          <a:latin typeface="+mn-lt"/>
                          <a:ea typeface="+mn-ea"/>
                          <a:cs typeface="+mn-cs"/>
                        </a:rPr>
                        <a:t> </a:t>
                      </a:r>
                      <a:r>
                        <a:rPr kumimoji="0" lang="en-US" sz="2800" i="1" kern="1200" dirty="0" smtClean="0">
                          <a:solidFill>
                            <a:schemeClr val="dk1"/>
                          </a:solidFill>
                          <a:latin typeface="+mn-lt"/>
                          <a:ea typeface="+mn-ea"/>
                          <a:cs typeface="+mn-cs"/>
                        </a:rPr>
                        <a:t>(</a:t>
                      </a:r>
                      <a:r>
                        <a:rPr kumimoji="0" lang="en-US" sz="2800" i="1" kern="1200" dirty="0" smtClean="0">
                          <a:solidFill>
                            <a:schemeClr val="dk1"/>
                          </a:solidFill>
                          <a:latin typeface="+mn-lt"/>
                          <a:ea typeface="+mn-ea"/>
                          <a:cs typeface="+mn-cs"/>
                        </a:rPr>
                        <a:t>IE8)</a:t>
                      </a:r>
                    </a:p>
                    <a:p>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dirty="0" smtClean="0"/>
              <a:t>The first classroom</a:t>
            </a:r>
            <a:endParaRPr lang="en-US" dirty="0"/>
          </a:p>
        </p:txBody>
      </p:sp>
      <p:pic>
        <p:nvPicPr>
          <p:cNvPr id="9" name="Teacher Centered Classrooms II2.mp4">
            <a:hlinkClick r:id="" action="ppaction://media"/>
          </p:cNvPr>
          <p:cNvPicPr>
            <a:picLocks noGrp="1" noRot="1" noChangeAspect="1"/>
          </p:cNvPicPr>
          <p:nvPr>
            <p:ph sz="quarter" idx="1"/>
            <a:videoFile r:link="rId1"/>
          </p:nvPr>
        </p:nvPicPr>
        <p:blipFill>
          <a:blip r:embed="rId3" cstate="print"/>
          <a:stretch>
            <a:fillRect/>
          </a:stretch>
        </p:blipFill>
        <p:spPr>
          <a:xfrm>
            <a:off x="304800" y="914400"/>
            <a:ext cx="8534400" cy="5410200"/>
          </a:xfrm>
          <a:prstGeom prst="rect">
            <a:avLst/>
          </a:prstGeom>
        </p:spPr>
      </p:pic>
      <p:sp>
        <p:nvSpPr>
          <p:cNvPr id="10" name="Rectangle 9"/>
          <p:cNvSpPr/>
          <p:nvPr/>
        </p:nvSpPr>
        <p:spPr>
          <a:xfrm>
            <a:off x="381000" y="6324600"/>
            <a:ext cx="7924800" cy="369332"/>
          </a:xfrm>
          <a:prstGeom prst="rect">
            <a:avLst/>
          </a:prstGeom>
        </p:spPr>
        <p:txBody>
          <a:bodyPr wrap="square">
            <a:spAutoFit/>
          </a:bodyPr>
          <a:lstStyle/>
          <a:p>
            <a:r>
              <a:rPr lang="en-US" dirty="0" smtClean="0"/>
              <a:t>Source: http://www.youtube.com/watch?v=-FKpbKX0dXA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304800" y="1066801"/>
          <a:ext cx="8534400" cy="5486400"/>
        </p:xfrm>
        <a:graphic>
          <a:graphicData uri="http://schemas.openxmlformats.org/drawingml/2006/table">
            <a:tbl>
              <a:tblPr firstRow="1" bandRow="1">
                <a:tableStyleId>{5C22544A-7EE6-4342-B048-85BDC9FD1C3A}</a:tableStyleId>
              </a:tblPr>
              <a:tblGrid>
                <a:gridCol w="1066800"/>
                <a:gridCol w="7467600"/>
              </a:tblGrid>
              <a:tr h="687651">
                <a:tc gridSpan="2">
                  <a:txBody>
                    <a:bodyPr/>
                    <a:lstStyle/>
                    <a:p>
                      <a:r>
                        <a:rPr lang="en-US" sz="3200" dirty="0" smtClean="0"/>
                        <a:t>Teachers’ attitudes</a:t>
                      </a:r>
                      <a:r>
                        <a:rPr lang="en-US" sz="3200" baseline="0" dirty="0" smtClean="0"/>
                        <a:t> toward promoting LA</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2932569">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6180">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03DF3C31-D667-4B4C-8327-22C28D876FAF}" type="slidenum">
              <a:rPr lang="en-US" smtClean="0"/>
              <a:pPr/>
              <a:t>20</a:t>
            </a:fld>
            <a:endParaRPr lang="en-US"/>
          </a:p>
        </p:txBody>
      </p:sp>
      <p:sp>
        <p:nvSpPr>
          <p:cNvPr id="5" name="Title 1"/>
          <p:cNvSpPr txBox="1">
            <a:spLocks/>
          </p:cNvSpPr>
          <p:nvPr/>
        </p:nvSpPr>
        <p:spPr>
          <a:xfrm>
            <a:off x="76200" y="-76200"/>
            <a:ext cx="8915400" cy="10668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1">
                    <a:lumMod val="75000"/>
                  </a:schemeClr>
                </a:solidFill>
                <a:effectLst/>
                <a:uLnTx/>
                <a:uFillTx/>
                <a:latin typeface="+mn-lt"/>
                <a:ea typeface="+mj-ea"/>
                <a:cs typeface="+mj-cs"/>
              </a:rPr>
              <a:t>4.3  Teachers’ Current Teaching Practices</a:t>
            </a:r>
            <a:endParaRPr kumimoji="0" lang="en-US" sz="4000" b="1" i="0" u="none" strike="noStrike" kern="1200" cap="none" spc="0" normalizeH="0" baseline="0" noProof="0" dirty="0">
              <a:ln>
                <a:noFill/>
              </a:ln>
              <a:solidFill>
                <a:schemeClr val="accent1">
                  <a:lumMod val="75000"/>
                </a:schemeClr>
              </a:solidFill>
              <a:effectLst/>
              <a:uLnTx/>
              <a:uFillTx/>
              <a:latin typeface="+mn-lt"/>
              <a:ea typeface="+mj-ea"/>
              <a:cs typeface="+mj-cs"/>
            </a:endParaRPr>
          </a:p>
        </p:txBody>
      </p:sp>
      <p:sp>
        <p:nvSpPr>
          <p:cNvPr id="8" name="TextBox 7"/>
          <p:cNvSpPr txBox="1"/>
          <p:nvPr/>
        </p:nvSpPr>
        <p:spPr>
          <a:xfrm>
            <a:off x="1371600" y="1905000"/>
            <a:ext cx="7467600" cy="2308324"/>
          </a:xfrm>
          <a:prstGeom prst="rect">
            <a:avLst/>
          </a:prstGeom>
          <a:noFill/>
        </p:spPr>
        <p:txBody>
          <a:bodyPr wrap="square" rtlCol="0">
            <a:spAutoFit/>
          </a:bodyPr>
          <a:lstStyle/>
          <a:p>
            <a:pPr>
              <a:buFont typeface="Arial" pitchFamily="34" charset="0"/>
              <a:buChar char="•"/>
            </a:pPr>
            <a:r>
              <a:rPr lang="en-US" sz="2400" dirty="0" smtClean="0">
                <a:solidFill>
                  <a:schemeClr val="dk1"/>
                </a:solidFill>
              </a:rPr>
              <a:t> Asking students to access different sources by themselves</a:t>
            </a:r>
          </a:p>
          <a:p>
            <a:pPr>
              <a:buFont typeface="Arial" pitchFamily="34" charset="0"/>
              <a:buChar char="•"/>
            </a:pPr>
            <a:r>
              <a:rPr lang="en-US" sz="2400" dirty="0" smtClean="0">
                <a:solidFill>
                  <a:schemeClr val="dk1"/>
                </a:solidFill>
              </a:rPr>
              <a:t> Requiring students to reflect or evaluate their progress</a:t>
            </a:r>
          </a:p>
          <a:p>
            <a:pPr>
              <a:buFont typeface="Arial" pitchFamily="34" charset="0"/>
              <a:buChar char="•"/>
            </a:pPr>
            <a:r>
              <a:rPr lang="en-US" sz="2400" dirty="0" smtClean="0">
                <a:solidFill>
                  <a:schemeClr val="dk1"/>
                </a:solidFill>
              </a:rPr>
              <a:t> Providing students with freedom to make decisions about the topic, supplemental materials, and learning strategies</a:t>
            </a:r>
          </a:p>
          <a:p>
            <a:pPr>
              <a:buFont typeface="Arial" pitchFamily="34" charset="0"/>
              <a:buChar char="•"/>
            </a:pPr>
            <a:r>
              <a:rPr lang="en-US" sz="2400" dirty="0" smtClean="0">
                <a:solidFill>
                  <a:schemeClr val="dk1"/>
                </a:solidFill>
              </a:rPr>
              <a:t>  </a:t>
            </a:r>
            <a:r>
              <a:rPr lang="en-US" sz="2400" smtClean="0">
                <a:solidFill>
                  <a:schemeClr val="dk1"/>
                </a:solidFill>
              </a:rPr>
              <a:t>Encouraging students </a:t>
            </a:r>
            <a:r>
              <a:rPr lang="en-US" sz="2400" dirty="0" smtClean="0">
                <a:solidFill>
                  <a:schemeClr val="dk1"/>
                </a:solidFill>
              </a:rPr>
              <a:t>to go to self-access center (FLRU) to practice English autonomously</a:t>
            </a:r>
          </a:p>
        </p:txBody>
      </p:sp>
      <p:sp>
        <p:nvSpPr>
          <p:cNvPr id="9" name="TextBox 8"/>
          <p:cNvSpPr txBox="1"/>
          <p:nvPr/>
        </p:nvSpPr>
        <p:spPr>
          <a:xfrm>
            <a:off x="1371600" y="4702076"/>
            <a:ext cx="7391400" cy="2308324"/>
          </a:xfrm>
          <a:prstGeom prst="rect">
            <a:avLst/>
          </a:prstGeom>
          <a:noFill/>
        </p:spPr>
        <p:txBody>
          <a:bodyPr wrap="square" rtlCol="0">
            <a:spAutoFit/>
          </a:bodyPr>
          <a:lstStyle/>
          <a:p>
            <a:pPr>
              <a:buFont typeface="Arial" pitchFamily="34" charset="0"/>
              <a:buChar char="•"/>
            </a:pPr>
            <a:r>
              <a:rPr lang="en-US" sz="2400" dirty="0" smtClean="0">
                <a:solidFill>
                  <a:schemeClr val="dk1"/>
                </a:solidFill>
              </a:rPr>
              <a:t> Time constraint </a:t>
            </a:r>
          </a:p>
          <a:p>
            <a:pPr>
              <a:buFont typeface="Arial" pitchFamily="34" charset="0"/>
              <a:buChar char="•"/>
            </a:pPr>
            <a:r>
              <a:rPr lang="en-US" sz="2400" dirty="0" smtClean="0">
                <a:solidFill>
                  <a:schemeClr val="dk1"/>
                </a:solidFill>
              </a:rPr>
              <a:t> Students’ characteristics</a:t>
            </a:r>
          </a:p>
          <a:p>
            <a:pPr>
              <a:buFont typeface="Arial" pitchFamily="34" charset="0"/>
              <a:buChar char="•"/>
            </a:pPr>
            <a:r>
              <a:rPr lang="en-US" sz="2400" dirty="0" smtClean="0">
                <a:solidFill>
                  <a:schemeClr val="dk1"/>
                </a:solidFill>
              </a:rPr>
              <a:t> Students’ motivation</a:t>
            </a:r>
          </a:p>
          <a:p>
            <a:pPr>
              <a:buFont typeface="Arial" pitchFamily="34" charset="0"/>
              <a:buChar char="•"/>
            </a:pPr>
            <a:r>
              <a:rPr lang="en-US" sz="2400" dirty="0" smtClean="0">
                <a:solidFill>
                  <a:schemeClr val="dk1"/>
                </a:solidFill>
              </a:rPr>
              <a:t> Students’ English proficiency </a:t>
            </a:r>
          </a:p>
          <a:p>
            <a:pPr>
              <a:buFont typeface="Arial" pitchFamily="34" charset="0"/>
              <a:buChar char="•"/>
            </a:pPr>
            <a:r>
              <a:rPr lang="en-US" sz="2400" dirty="0" smtClean="0">
                <a:solidFill>
                  <a:schemeClr val="dk1"/>
                </a:solidFill>
              </a:rPr>
              <a:t> Learning environment</a:t>
            </a:r>
            <a:endParaRPr lang="en-US" sz="2400" dirty="0" smtClean="0"/>
          </a:p>
          <a:p>
            <a:endParaRPr lang="en-US" sz="2400" dirty="0"/>
          </a:p>
        </p:txBody>
      </p:sp>
      <p:sp>
        <p:nvSpPr>
          <p:cNvPr id="10" name="TextBox 9"/>
          <p:cNvSpPr txBox="1"/>
          <p:nvPr/>
        </p:nvSpPr>
        <p:spPr>
          <a:xfrm>
            <a:off x="304800" y="1828800"/>
            <a:ext cx="1143000" cy="1508105"/>
          </a:xfrm>
          <a:prstGeom prst="rect">
            <a:avLst/>
          </a:prstGeom>
          <a:noFill/>
        </p:spPr>
        <p:txBody>
          <a:bodyPr wrap="square" rtlCol="0">
            <a:spAutoFit/>
          </a:bodyPr>
          <a:lstStyle/>
          <a:p>
            <a:pPr algn="ctr"/>
            <a:r>
              <a:rPr lang="en-US" sz="3600" dirty="0" smtClean="0">
                <a:sym typeface="Wingdings"/>
              </a:rPr>
              <a:t></a:t>
            </a:r>
          </a:p>
          <a:p>
            <a:r>
              <a:rPr lang="en-US" sz="2800" dirty="0" smtClean="0">
                <a:sym typeface="Wingdings"/>
              </a:rPr>
              <a:t>66.7%</a:t>
            </a:r>
            <a:endParaRPr lang="en-US" sz="2800" dirty="0" smtClean="0"/>
          </a:p>
          <a:p>
            <a:endParaRPr lang="en-US" sz="2800" dirty="0"/>
          </a:p>
        </p:txBody>
      </p:sp>
      <p:sp>
        <p:nvSpPr>
          <p:cNvPr id="11" name="TextBox 10"/>
          <p:cNvSpPr txBox="1"/>
          <p:nvPr/>
        </p:nvSpPr>
        <p:spPr>
          <a:xfrm>
            <a:off x="304800" y="4787205"/>
            <a:ext cx="1143000" cy="1384995"/>
          </a:xfrm>
          <a:prstGeom prst="rect">
            <a:avLst/>
          </a:prstGeom>
          <a:noFill/>
        </p:spPr>
        <p:txBody>
          <a:bodyPr wrap="square" rtlCol="0">
            <a:spAutoFit/>
          </a:bodyPr>
          <a:lstStyle/>
          <a:p>
            <a:pPr algn="ctr"/>
            <a:r>
              <a:rPr lang="en-US" sz="3600" dirty="0" smtClean="0">
                <a:sym typeface="Wingdings"/>
              </a:rPr>
              <a:t></a:t>
            </a:r>
          </a:p>
          <a:p>
            <a:r>
              <a:rPr lang="en-US" sz="2800" dirty="0" smtClean="0">
                <a:sym typeface="Wingdings"/>
              </a:rPr>
              <a:t>33.3%</a:t>
            </a:r>
            <a:endParaRPr lang="en-US" sz="2800" dirty="0" smtClean="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linds(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linds(horizontal)">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blinds(horizontal)">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blinds(horizontal)">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blinds(horizontal)">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blinds(horizontal)">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blinds(horizontal)">
                                      <p:cBhvr>
                                        <p:cTn id="6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b="1" dirty="0" smtClean="0">
                <a:solidFill>
                  <a:schemeClr val="accent1">
                    <a:lumMod val="75000"/>
                  </a:schemeClr>
                </a:solidFill>
                <a:latin typeface="+mn-lt"/>
              </a:rPr>
              <a:t>5.1 Conclusions </a:t>
            </a:r>
            <a:endParaRPr lang="en-US" b="1" dirty="0">
              <a:solidFill>
                <a:schemeClr val="accent1">
                  <a:lumMod val="75000"/>
                </a:schemeClr>
              </a:solidFill>
              <a:latin typeface="+mn-lt"/>
            </a:endParaRPr>
          </a:p>
        </p:txBody>
      </p:sp>
      <p:sp>
        <p:nvSpPr>
          <p:cNvPr id="3" name="Content Placeholder 2"/>
          <p:cNvSpPr>
            <a:spLocks noGrp="1"/>
          </p:cNvSpPr>
          <p:nvPr>
            <p:ph idx="1"/>
          </p:nvPr>
        </p:nvSpPr>
        <p:spPr>
          <a:xfrm>
            <a:off x="152400" y="1121664"/>
            <a:ext cx="8534400" cy="4974336"/>
          </a:xfrm>
        </p:spPr>
        <p:txBody>
          <a:bodyPr>
            <a:noAutofit/>
          </a:bodyPr>
          <a:lstStyle/>
          <a:p>
            <a:pPr marL="624078" indent="-514350" algn="just">
              <a:buNone/>
            </a:pPr>
            <a:r>
              <a:rPr lang="en-US" sz="3000" b="1" i="1" dirty="0" smtClean="0"/>
              <a:t>The participants </a:t>
            </a:r>
            <a:r>
              <a:rPr lang="en-US" sz="3000" dirty="0" smtClean="0"/>
              <a:t>…</a:t>
            </a:r>
          </a:p>
          <a:p>
            <a:pPr marL="624078" indent="-514350" algn="just">
              <a:buNone/>
            </a:pPr>
            <a:r>
              <a:rPr lang="en-US" sz="3000" dirty="0" smtClean="0"/>
              <a:t>1. 	understood that:</a:t>
            </a:r>
          </a:p>
          <a:p>
            <a:pPr marL="898398" lvl="1" indent="-514350" algn="just"/>
            <a:r>
              <a:rPr lang="en-US" sz="2800" dirty="0" smtClean="0"/>
              <a:t>learners should know how and what they learn and can self-assess their learning;</a:t>
            </a:r>
          </a:p>
          <a:p>
            <a:pPr marL="898398" lvl="1" indent="-514350" algn="just"/>
            <a:r>
              <a:rPr lang="en-US" sz="2800" dirty="0" smtClean="0"/>
              <a:t>there are three roles of teachers (a facilitator, a counselor, and a resource) </a:t>
            </a:r>
          </a:p>
          <a:p>
            <a:pPr marL="624078" indent="-514350" algn="just">
              <a:buNone/>
            </a:pPr>
            <a:r>
              <a:rPr lang="en-US" sz="3000" dirty="0" smtClean="0"/>
              <a:t>2. encountered difficulties (e.g., time constraint, students’ characteristics, s</a:t>
            </a:r>
            <a:r>
              <a:rPr lang="en-US" sz="3000" dirty="0" smtClean="0">
                <a:solidFill>
                  <a:schemeClr val="dk1"/>
                </a:solidFill>
              </a:rPr>
              <a:t>tudents’ motivation, students’ English proficiency, learning environment, etc.</a:t>
            </a:r>
            <a:r>
              <a:rPr lang="en-US" sz="3000" dirty="0" smtClean="0"/>
              <a:t>) </a:t>
            </a:r>
            <a:r>
              <a:rPr lang="en-US" sz="3000" dirty="0" smtClean="0">
                <a:sym typeface="Wingdings" pitchFamily="2" charset="2"/>
              </a:rPr>
              <a:t></a:t>
            </a:r>
            <a:r>
              <a:rPr lang="en-US" sz="3000" b="1" dirty="0" smtClean="0">
                <a:sym typeface="Wingdings" pitchFamily="2" charset="2"/>
              </a:rPr>
              <a:t>contradictions</a:t>
            </a:r>
            <a:r>
              <a:rPr lang="en-US" sz="3000" dirty="0" smtClean="0">
                <a:sym typeface="Wingdings" pitchFamily="2" charset="2"/>
              </a:rPr>
              <a:t> between perceptions and practices</a:t>
            </a:r>
          </a:p>
          <a:p>
            <a:pPr algn="just">
              <a:buNone/>
            </a:pPr>
            <a:endParaRPr lang="en-US" sz="3000" dirty="0" smtClean="0">
              <a:sym typeface="Wingdings" pitchFamily="2" charset="2"/>
            </a:endParaRPr>
          </a:p>
          <a:p>
            <a:pPr algn="just"/>
            <a:endParaRPr lang="en-US" sz="3000" dirty="0"/>
          </a:p>
        </p:txBody>
      </p:sp>
      <p:sp>
        <p:nvSpPr>
          <p:cNvPr id="4" name="Slide Number Placeholder 3"/>
          <p:cNvSpPr>
            <a:spLocks noGrp="1"/>
          </p:cNvSpPr>
          <p:nvPr>
            <p:ph type="sldNum" sz="quarter" idx="12"/>
          </p:nvPr>
        </p:nvSpPr>
        <p:spPr>
          <a:xfrm>
            <a:off x="0" y="6400800"/>
            <a:ext cx="457200" cy="457200"/>
          </a:xfrm>
        </p:spPr>
        <p:txBody>
          <a:bodyPr/>
          <a:lstStyle/>
          <a:p>
            <a:fld id="{5E52B2EF-2B7A-4478-A748-1C84B83399F2}" type="slidenum">
              <a:rPr lang="en-US" smtClean="0"/>
              <a:pPr/>
              <a:t>21</a:t>
            </a:fld>
            <a:endParaRPr lang="en-US" dirty="0"/>
          </a:p>
        </p:txBody>
      </p:sp>
      <p:grpSp>
        <p:nvGrpSpPr>
          <p:cNvPr id="5" name="Group 54"/>
          <p:cNvGrpSpPr>
            <a:grpSpLocks/>
          </p:cNvGrpSpPr>
          <p:nvPr/>
        </p:nvGrpSpPr>
        <p:grpSpPr bwMode="auto">
          <a:xfrm>
            <a:off x="0" y="76200"/>
            <a:ext cx="8990294" cy="1066800"/>
            <a:chOff x="1296" y="1344"/>
            <a:chExt cx="3001" cy="432"/>
          </a:xfrm>
        </p:grpSpPr>
        <p:sp>
          <p:nvSpPr>
            <p:cNvPr id="6" name="AutoShape 55"/>
            <p:cNvSpPr>
              <a:spLocks noChangeArrowheads="1"/>
            </p:cNvSpPr>
            <p:nvPr/>
          </p:nvSpPr>
          <p:spPr bwMode="gray">
            <a:xfrm>
              <a:off x="1536" y="1406"/>
              <a:ext cx="2736" cy="339"/>
            </a:xfrm>
            <a:prstGeom prst="roundRect">
              <a:avLst>
                <a:gd name="adj" fmla="val 16667"/>
              </a:avLst>
            </a:prstGeom>
            <a:gradFill rotWithShape="1">
              <a:gsLst>
                <a:gs pos="0">
                  <a:srgbClr val="BE90DA">
                    <a:gamma/>
                    <a:tint val="21176"/>
                    <a:invGamma/>
                  </a:srgbClr>
                </a:gs>
                <a:gs pos="100000">
                  <a:srgbClr val="BE90DA"/>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7" name="AutoShape 56"/>
            <p:cNvSpPr>
              <a:spLocks noChangeArrowheads="1"/>
            </p:cNvSpPr>
            <p:nvPr/>
          </p:nvSpPr>
          <p:spPr bwMode="gray">
            <a:xfrm>
              <a:off x="1296" y="1344"/>
              <a:ext cx="432" cy="432"/>
            </a:xfrm>
            <a:prstGeom prst="diamond">
              <a:avLst/>
            </a:prstGeom>
            <a:gradFill rotWithShape="1">
              <a:gsLst>
                <a:gs pos="0">
                  <a:srgbClr val="BE90DA">
                    <a:gamma/>
                    <a:shade val="46275"/>
                    <a:invGamma/>
                  </a:srgbClr>
                </a:gs>
                <a:gs pos="100000">
                  <a:srgbClr val="BE90DA"/>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 name="Text Box 57"/>
            <p:cNvSpPr txBox="1">
              <a:spLocks noChangeArrowheads="1"/>
            </p:cNvSpPr>
            <p:nvPr/>
          </p:nvSpPr>
          <p:spPr bwMode="gray">
            <a:xfrm>
              <a:off x="1703" y="1453"/>
              <a:ext cx="2594" cy="262"/>
            </a:xfrm>
            <a:prstGeom prst="rect">
              <a:avLst/>
            </a:prstGeom>
            <a:noFill/>
            <a:ln w="9525" algn="ctr">
              <a:noFill/>
              <a:miter lim="800000"/>
              <a:headEnd/>
              <a:tailEnd/>
            </a:ln>
            <a:effectLst/>
          </p:spPr>
          <p:txBody>
            <a:bodyPr wrap="square">
              <a:spAutoFit/>
            </a:bodyPr>
            <a:lstStyle/>
            <a:p>
              <a:pPr marL="514350" indent="-514350">
                <a:buNone/>
              </a:pPr>
              <a:r>
                <a:rPr lang="en-US" sz="3600" dirty="0" smtClean="0"/>
                <a:t>CONCLUSION &amp; RECOMMENDATIONS</a:t>
              </a:r>
              <a:endParaRPr lang="en-US" sz="3200" dirty="0" smtClean="0"/>
            </a:p>
          </p:txBody>
        </p:sp>
        <p:sp>
          <p:nvSpPr>
            <p:cNvPr id="9" name="Text Box 58"/>
            <p:cNvSpPr txBox="1">
              <a:spLocks noChangeArrowheads="1"/>
            </p:cNvSpPr>
            <p:nvPr/>
          </p:nvSpPr>
          <p:spPr bwMode="gray">
            <a:xfrm>
              <a:off x="1438" y="1457"/>
              <a:ext cx="112" cy="187"/>
            </a:xfrm>
            <a:prstGeom prst="rect">
              <a:avLst/>
            </a:prstGeom>
            <a:noFill/>
            <a:ln w="9525" algn="ctr">
              <a:noFill/>
              <a:miter lim="800000"/>
              <a:headEnd/>
              <a:tailEnd/>
            </a:ln>
            <a:effectLst/>
          </p:spPr>
          <p:txBody>
            <a:bodyPr wrap="none">
              <a:spAutoFit/>
            </a:bodyPr>
            <a:lstStyle/>
            <a:p>
              <a:r>
                <a:rPr lang="en-US" sz="2400" dirty="0">
                  <a:solidFill>
                    <a:schemeClr val="bg1"/>
                  </a:solidFill>
                </a:rPr>
                <a:t>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3">
                                            <p:txEl>
                                              <p:pRg st="1" end="1"/>
                                            </p:txEl>
                                          </p:spTgt>
                                        </p:tgtEl>
                                        <p:attrNameLst>
                                          <p:attrName>style.opacity</p:attrName>
                                        </p:attrNameLst>
                                      </p:cBhvr>
                                      <p:to>
                                        <p:strVal val="0.5"/>
                                      </p:to>
                                    </p:set>
                                    <p:animEffect filter="image" prLst="opacity: 0.5">
                                      <p:cBhvr rctx="IE">
                                        <p:cTn id="36" dur="indefinite"/>
                                        <p:tgtEl>
                                          <p:spTgt spid="3">
                                            <p:txEl>
                                              <p:pRg st="1" end="1"/>
                                            </p:txEl>
                                          </p:spTgt>
                                        </p:tgtEl>
                                      </p:cBhvr>
                                    </p:animEffect>
                                  </p:childTnLst>
                                </p:cTn>
                              </p:par>
                              <p:par>
                                <p:cTn id="37" presetID="9" presetClass="emph" presetSubtype="0" nodeType="withEffect">
                                  <p:stCondLst>
                                    <p:cond delay="0"/>
                                  </p:stCondLst>
                                  <p:childTnLst>
                                    <p:set>
                                      <p:cBhvr rctx="PPT">
                                        <p:cTn id="38" dur="indefinite"/>
                                        <p:tgtEl>
                                          <p:spTgt spid="3">
                                            <p:txEl>
                                              <p:pRg st="2" end="2"/>
                                            </p:txEl>
                                          </p:spTgt>
                                        </p:tgtEl>
                                        <p:attrNameLst>
                                          <p:attrName>style.opacity</p:attrName>
                                        </p:attrNameLst>
                                      </p:cBhvr>
                                      <p:to>
                                        <p:strVal val="0.5"/>
                                      </p:to>
                                    </p:set>
                                    <p:animEffect filter="image" prLst="opacity: 0.5">
                                      <p:cBhvr rctx="IE">
                                        <p:cTn id="39" dur="indefinite"/>
                                        <p:tgtEl>
                                          <p:spTgt spid="3">
                                            <p:txEl>
                                              <p:pRg st="2" end="2"/>
                                            </p:txEl>
                                          </p:spTgt>
                                        </p:tgtEl>
                                      </p:cBhvr>
                                    </p:animEffect>
                                  </p:childTnLst>
                                </p:cTn>
                              </p:par>
                              <p:par>
                                <p:cTn id="40" presetID="9" presetClass="emph" presetSubtype="0" nodeType="withEffect">
                                  <p:stCondLst>
                                    <p:cond delay="0"/>
                                  </p:stCondLst>
                                  <p:childTnLst>
                                    <p:set>
                                      <p:cBhvr rctx="PPT">
                                        <p:cTn id="41" dur="indefinite"/>
                                        <p:tgtEl>
                                          <p:spTgt spid="3">
                                            <p:txEl>
                                              <p:pRg st="3" end="3"/>
                                            </p:txEl>
                                          </p:spTgt>
                                        </p:tgtEl>
                                        <p:attrNameLst>
                                          <p:attrName>style.opacity</p:attrName>
                                        </p:attrNameLst>
                                      </p:cBhvr>
                                      <p:to>
                                        <p:strVal val="0.5"/>
                                      </p:to>
                                    </p:set>
                                    <p:animEffect filter="image" prLst="opacity: 0.5">
                                      <p:cBhvr rctx="IE">
                                        <p:cTn id="42" dur="indefinite"/>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838201"/>
          <a:ext cx="8610600" cy="5725028"/>
        </p:xfrm>
        <a:graphic>
          <a:graphicData uri="http://schemas.openxmlformats.org/drawingml/2006/table">
            <a:tbl>
              <a:tblPr firstRow="1" bandRow="1">
                <a:tableStyleId>{5C22544A-7EE6-4342-B048-85BDC9FD1C3A}</a:tableStyleId>
              </a:tblPr>
              <a:tblGrid>
                <a:gridCol w="1835994"/>
                <a:gridCol w="3411144"/>
                <a:gridCol w="3363462"/>
              </a:tblGrid>
              <a:tr h="496418">
                <a:tc>
                  <a:txBody>
                    <a:bodyPr/>
                    <a:lstStyle/>
                    <a:p>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800" b="1" dirty="0" smtClean="0">
                          <a:latin typeface="Times New Roman" pitchFamily="18" charset="0"/>
                          <a:cs typeface="Times New Roman" pitchFamily="18" charset="0"/>
                        </a:rPr>
                        <a:t>Perceptions </a:t>
                      </a:r>
                      <a:endParaRPr lang="en-US" sz="2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800" b="1" dirty="0" smtClean="0">
                          <a:latin typeface="Times New Roman" pitchFamily="18" charset="0"/>
                          <a:cs typeface="Times New Roman" pitchFamily="18" charset="0"/>
                        </a:rPr>
                        <a:t>Practices</a:t>
                      </a:r>
                      <a:r>
                        <a:rPr lang="en-US" sz="2800" b="1" baseline="0"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1606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i="1" dirty="0" smtClean="0">
                          <a:latin typeface="+mn-lt"/>
                          <a:cs typeface="Times New Roman" pitchFamily="18" charset="0"/>
                        </a:rPr>
                        <a:t>1. Selection of learning materials</a:t>
                      </a:r>
                    </a:p>
                    <a:p>
                      <a:endParaRPr lang="en-US" sz="2600" i="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None/>
                      </a:pPr>
                      <a:r>
                        <a:rPr lang="en-US" sz="2600" dirty="0" smtClean="0">
                          <a:latin typeface="+mn-lt"/>
                          <a:cs typeface="Times New Roman" pitchFamily="18" charset="0"/>
                        </a:rPr>
                        <a:t>The </a:t>
                      </a:r>
                      <a:r>
                        <a:rPr lang="en-US" sz="2600" b="1" dirty="0" smtClean="0">
                          <a:latin typeface="+mn-lt"/>
                          <a:cs typeface="Times New Roman" pitchFamily="18" charset="0"/>
                        </a:rPr>
                        <a:t>majority</a:t>
                      </a:r>
                      <a:r>
                        <a:rPr lang="en-US" sz="2600" dirty="0" smtClean="0">
                          <a:latin typeface="+mn-lt"/>
                          <a:cs typeface="Times New Roman" pitchFamily="18" charset="0"/>
                        </a:rPr>
                        <a:t> of participants </a:t>
                      </a:r>
                      <a:r>
                        <a:rPr lang="en-US" sz="2600" b="0" dirty="0" smtClean="0">
                          <a:latin typeface="+mn-lt"/>
                          <a:cs typeface="Times New Roman" pitchFamily="18" charset="0"/>
                        </a:rPr>
                        <a:t>thought</a:t>
                      </a:r>
                      <a:r>
                        <a:rPr lang="en-US" sz="2600" b="0" baseline="0" dirty="0" smtClean="0">
                          <a:latin typeface="+mn-lt"/>
                          <a:cs typeface="Times New Roman" pitchFamily="18" charset="0"/>
                        </a:rPr>
                        <a:t> </a:t>
                      </a:r>
                      <a:r>
                        <a:rPr lang="en-US" sz="2600" dirty="0" smtClean="0">
                          <a:latin typeface="+mn-lt"/>
                          <a:cs typeface="Times New Roman" pitchFamily="18" charset="0"/>
                        </a:rPr>
                        <a:t>that learners could </a:t>
                      </a:r>
                      <a:r>
                        <a:rPr lang="en-US" sz="2600" b="1" dirty="0" smtClean="0">
                          <a:latin typeface="+mn-lt"/>
                          <a:cs typeface="Times New Roman" pitchFamily="18" charset="0"/>
                        </a:rPr>
                        <a:t>choose</a:t>
                      </a:r>
                      <a:r>
                        <a:rPr lang="en-US" sz="2600" dirty="0" smtClean="0">
                          <a:latin typeface="+mn-lt"/>
                          <a:cs typeface="Times New Roman" pitchFamily="18" charset="0"/>
                        </a:rPr>
                        <a:t>  </a:t>
                      </a:r>
                      <a:r>
                        <a:rPr lang="en-US" sz="2600" b="1" dirty="0" smtClean="0">
                          <a:latin typeface="+mn-lt"/>
                          <a:cs typeface="Times New Roman" pitchFamily="18" charset="0"/>
                        </a:rPr>
                        <a:t>learning materials</a:t>
                      </a:r>
                      <a:r>
                        <a:rPr lang="en-US" sz="2600" dirty="0" smtClean="0">
                          <a:latin typeface="+mn-lt"/>
                          <a:cs typeface="Times New Roman"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b="0" dirty="0" smtClean="0">
                          <a:latin typeface="+mn-lt"/>
                          <a:cs typeface="Times New Roman" pitchFamily="18" charset="0"/>
                        </a:rPr>
                        <a:t>They </a:t>
                      </a:r>
                      <a:r>
                        <a:rPr lang="en-US" sz="2600" b="1" dirty="0" smtClean="0">
                          <a:latin typeface="+mn-lt"/>
                          <a:cs typeface="Times New Roman" pitchFamily="18" charset="0"/>
                        </a:rPr>
                        <a:t>seldom</a:t>
                      </a:r>
                      <a:r>
                        <a:rPr lang="en-US" sz="2600" b="0" dirty="0" smtClean="0">
                          <a:latin typeface="+mn-lt"/>
                          <a:cs typeface="Times New Roman" pitchFamily="18" charset="0"/>
                        </a:rPr>
                        <a:t> or even </a:t>
                      </a:r>
                      <a:r>
                        <a:rPr lang="en-US" sz="2600" b="1" dirty="0" smtClean="0">
                          <a:latin typeface="+mn-lt"/>
                          <a:cs typeface="Times New Roman" pitchFamily="18" charset="0"/>
                        </a:rPr>
                        <a:t>never</a:t>
                      </a:r>
                      <a:r>
                        <a:rPr lang="en-US" sz="2600" b="0" dirty="0" smtClean="0">
                          <a:latin typeface="+mn-lt"/>
                          <a:cs typeface="Times New Roman" pitchFamily="18" charset="0"/>
                        </a:rPr>
                        <a:t> </a:t>
                      </a:r>
                      <a:r>
                        <a:rPr lang="en-US" sz="2600" dirty="0" smtClean="0">
                          <a:latin typeface="+mn-lt"/>
                          <a:cs typeface="Times New Roman" pitchFamily="18" charset="0"/>
                        </a:rPr>
                        <a:t>let</a:t>
                      </a:r>
                      <a:r>
                        <a:rPr lang="en-US" sz="2600" baseline="0" dirty="0" smtClean="0">
                          <a:latin typeface="+mn-lt"/>
                          <a:cs typeface="Times New Roman" pitchFamily="18" charset="0"/>
                        </a:rPr>
                        <a:t> students make choice of learning materials.</a:t>
                      </a:r>
                      <a:endParaRPr lang="en-US" sz="2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6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i="1" dirty="0" smtClean="0">
                          <a:latin typeface="+mn-lt"/>
                          <a:cs typeface="Times New Roman" pitchFamily="18" charset="0"/>
                        </a:rPr>
                        <a:t>2. Evaluation</a:t>
                      </a:r>
                      <a:r>
                        <a:rPr lang="en-US" sz="2600" i="1" baseline="0" dirty="0" smtClean="0">
                          <a:latin typeface="+mn-lt"/>
                          <a:cs typeface="Times New Roman" pitchFamily="18" charset="0"/>
                        </a:rPr>
                        <a:t> of learning</a:t>
                      </a:r>
                      <a:endParaRPr lang="en-US" sz="2600" i="1" dirty="0" smtClean="0">
                        <a:latin typeface="+mn-lt"/>
                        <a:cs typeface="Times New Roman" pitchFamily="18" charset="0"/>
                      </a:endParaRPr>
                    </a:p>
                    <a:p>
                      <a:endParaRPr lang="en-US" sz="2600" i="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b="1" dirty="0" smtClean="0">
                          <a:latin typeface="+mn-lt"/>
                          <a:cs typeface="Times New Roman" pitchFamily="18" charset="0"/>
                        </a:rPr>
                        <a:t>Most</a:t>
                      </a:r>
                      <a:r>
                        <a:rPr lang="en-US" sz="2600" b="0" dirty="0" smtClean="0">
                          <a:latin typeface="+mn-lt"/>
                          <a:cs typeface="Times New Roman" pitchFamily="18" charset="0"/>
                        </a:rPr>
                        <a:t> of them</a:t>
                      </a:r>
                      <a:r>
                        <a:rPr lang="en-US" sz="2600" b="0" baseline="0" dirty="0" smtClean="0">
                          <a:latin typeface="+mn-lt"/>
                          <a:cs typeface="Times New Roman" pitchFamily="18" charset="0"/>
                        </a:rPr>
                        <a:t> </a:t>
                      </a:r>
                      <a:r>
                        <a:rPr lang="en-US" sz="2600" b="0" dirty="0" smtClean="0">
                          <a:latin typeface="+mn-lt"/>
                          <a:cs typeface="Times New Roman" pitchFamily="18" charset="0"/>
                        </a:rPr>
                        <a:t>thought </a:t>
                      </a:r>
                      <a:r>
                        <a:rPr lang="en-US" sz="2600" dirty="0" smtClean="0">
                          <a:latin typeface="+mn-lt"/>
                          <a:cs typeface="Times New Roman" pitchFamily="18" charset="0"/>
                        </a:rPr>
                        <a:t>that students</a:t>
                      </a:r>
                      <a:r>
                        <a:rPr lang="en-US" sz="2600" baseline="0" dirty="0" smtClean="0">
                          <a:latin typeface="+mn-lt"/>
                          <a:cs typeface="Times New Roman" pitchFamily="18" charset="0"/>
                        </a:rPr>
                        <a:t> could </a:t>
                      </a:r>
                      <a:r>
                        <a:rPr lang="en-US" sz="2600" b="1" baseline="0" dirty="0" smtClean="0">
                          <a:latin typeface="+mn-lt"/>
                          <a:cs typeface="Times New Roman" pitchFamily="18" charset="0"/>
                        </a:rPr>
                        <a:t>evaluate </a:t>
                      </a:r>
                      <a:r>
                        <a:rPr lang="en-US" sz="2600" baseline="0" dirty="0" smtClean="0">
                          <a:latin typeface="+mn-lt"/>
                          <a:cs typeface="Times New Roman" pitchFamily="18" charset="0"/>
                        </a:rPr>
                        <a:t>their learning. </a:t>
                      </a:r>
                      <a:endParaRPr lang="en-US" sz="2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dirty="0" smtClean="0">
                          <a:latin typeface="+mn-lt"/>
                          <a:cs typeface="Times New Roman" pitchFamily="18" charset="0"/>
                        </a:rPr>
                        <a:t>They provided </a:t>
                      </a:r>
                      <a:r>
                        <a:rPr lang="en-US" sz="2600" b="1" dirty="0" smtClean="0">
                          <a:latin typeface="+mn-lt"/>
                          <a:cs typeface="Times New Roman" pitchFamily="18" charset="0"/>
                        </a:rPr>
                        <a:t>little</a:t>
                      </a:r>
                      <a:r>
                        <a:rPr lang="en-US" sz="2600" b="1" baseline="0" dirty="0" smtClean="0">
                          <a:latin typeface="+mn-lt"/>
                          <a:cs typeface="Times New Roman" pitchFamily="18" charset="0"/>
                        </a:rPr>
                        <a:t> </a:t>
                      </a:r>
                      <a:r>
                        <a:rPr lang="en-US" sz="2600" b="0" baseline="0" dirty="0" smtClean="0">
                          <a:latin typeface="+mn-lt"/>
                          <a:cs typeface="Times New Roman" pitchFamily="18" charset="0"/>
                        </a:rPr>
                        <a:t>or</a:t>
                      </a:r>
                      <a:r>
                        <a:rPr lang="en-US" sz="2600" b="1" baseline="0" dirty="0" smtClean="0">
                          <a:latin typeface="+mn-lt"/>
                          <a:cs typeface="Times New Roman" pitchFamily="18" charset="0"/>
                        </a:rPr>
                        <a:t> no </a:t>
                      </a:r>
                      <a:r>
                        <a:rPr lang="en-US" sz="2600" b="1" dirty="0" smtClean="0">
                          <a:latin typeface="+mn-lt"/>
                          <a:cs typeface="Times New Roman" pitchFamily="18" charset="0"/>
                        </a:rPr>
                        <a:t>chance</a:t>
                      </a:r>
                      <a:r>
                        <a:rPr lang="en-US" sz="2600" dirty="0" smtClean="0">
                          <a:latin typeface="+mn-lt"/>
                          <a:cs typeface="Times New Roman" pitchFamily="18" charset="0"/>
                        </a:rPr>
                        <a:t> for</a:t>
                      </a:r>
                      <a:r>
                        <a:rPr lang="en-US" sz="2600" baseline="0" dirty="0" smtClean="0">
                          <a:latin typeface="+mn-lt"/>
                          <a:cs typeface="Times New Roman" pitchFamily="18" charset="0"/>
                        </a:rPr>
                        <a:t> students to evaluate their own learning.</a:t>
                      </a:r>
                      <a:endParaRPr lang="en-US" sz="2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068">
                <a:tc>
                  <a:txBody>
                    <a:bodyPr/>
                    <a:lstStyle/>
                    <a:p>
                      <a:r>
                        <a:rPr lang="en-US" sz="2600" i="1" dirty="0" smtClean="0">
                          <a:latin typeface="+mn-lt"/>
                          <a:cs typeface="Times New Roman" pitchFamily="18" charset="0"/>
                        </a:rPr>
                        <a:t>3. Teacher roles</a:t>
                      </a:r>
                      <a:endParaRPr lang="en-US" sz="2600" i="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600" kern="1200" dirty="0" smtClean="0">
                          <a:solidFill>
                            <a:schemeClr val="dk1"/>
                          </a:solidFill>
                          <a:latin typeface="+mn-lt"/>
                          <a:ea typeface="+mn-ea"/>
                          <a:cs typeface="+mn-cs"/>
                        </a:rPr>
                        <a:t>A facilitator</a:t>
                      </a:r>
                    </a:p>
                    <a:p>
                      <a:r>
                        <a:rPr kumimoji="0" lang="en-US" sz="2600" kern="1200" dirty="0" smtClean="0">
                          <a:solidFill>
                            <a:schemeClr val="dk1"/>
                          </a:solidFill>
                          <a:latin typeface="+mn-lt"/>
                          <a:ea typeface="+mn-ea"/>
                          <a:cs typeface="+mn-cs"/>
                        </a:rPr>
                        <a:t>A counselor</a:t>
                      </a:r>
                    </a:p>
                    <a:p>
                      <a:r>
                        <a:rPr kumimoji="0" lang="en-US" sz="2600" kern="1200" dirty="0" smtClean="0">
                          <a:solidFill>
                            <a:schemeClr val="dk1"/>
                          </a:solidFill>
                          <a:latin typeface="+mn-lt"/>
                          <a:ea typeface="+mn-ea"/>
                          <a:cs typeface="+mn-cs"/>
                        </a:rPr>
                        <a:t>A resource</a:t>
                      </a:r>
                      <a:endParaRPr lang="en-US" sz="26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600" kern="1200" dirty="0" smtClean="0">
                          <a:solidFill>
                            <a:schemeClr val="dk1"/>
                          </a:solidFill>
                          <a:latin typeface="+mn-lt"/>
                          <a:ea typeface="+mn-ea"/>
                          <a:cs typeface="+mn-cs"/>
                        </a:rPr>
                        <a:t>A facilitator</a:t>
                      </a:r>
                    </a:p>
                    <a:p>
                      <a:r>
                        <a:rPr kumimoji="0" lang="en-US" sz="2600" kern="1200" dirty="0" smtClean="0">
                          <a:solidFill>
                            <a:schemeClr val="dk1"/>
                          </a:solidFill>
                          <a:latin typeface="+mn-lt"/>
                          <a:ea typeface="+mn-ea"/>
                          <a:cs typeface="+mn-cs"/>
                        </a:rPr>
                        <a:t>A counselor</a:t>
                      </a:r>
                    </a:p>
                    <a:p>
                      <a:r>
                        <a:rPr kumimoji="0" lang="en-US" sz="2600" kern="1200" dirty="0" smtClean="0">
                          <a:solidFill>
                            <a:schemeClr val="dk1"/>
                          </a:solidFill>
                          <a:latin typeface="+mn-lt"/>
                          <a:ea typeface="+mn-ea"/>
                          <a:cs typeface="+mn-cs"/>
                        </a:rPr>
                        <a:t>A resource</a:t>
                      </a:r>
                      <a:endParaRPr lang="en-US" sz="2600" dirty="0" smtClean="0">
                        <a:latin typeface="+mn-lt"/>
                        <a:cs typeface="Times New Roman" pitchFamily="18" charset="0"/>
                      </a:endParaRPr>
                    </a:p>
                    <a:p>
                      <a:r>
                        <a:rPr lang="en-US" sz="2600" b="1" dirty="0" smtClean="0">
                          <a:latin typeface="+mn-lt"/>
                          <a:cs typeface="Times New Roman" pitchFamily="18" charset="0"/>
                        </a:rPr>
                        <a:t>An authoritarian</a:t>
                      </a:r>
                      <a:endParaRPr lang="en-US" sz="2600" b="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itle 1"/>
          <p:cNvSpPr>
            <a:spLocks noGrp="1"/>
          </p:cNvSpPr>
          <p:nvPr>
            <p:ph type="title"/>
          </p:nvPr>
        </p:nvSpPr>
        <p:spPr>
          <a:xfrm>
            <a:off x="457200" y="-152400"/>
            <a:ext cx="8229600" cy="1066800"/>
          </a:xfrm>
        </p:spPr>
        <p:txBody>
          <a:bodyPr>
            <a:normAutofit/>
          </a:bodyPr>
          <a:lstStyle/>
          <a:p>
            <a:pPr algn="ctr"/>
            <a:r>
              <a:rPr lang="en-US" sz="3800" b="1" dirty="0" smtClean="0">
                <a:solidFill>
                  <a:schemeClr val="tx1"/>
                </a:solidFill>
                <a:latin typeface="+mn-lt"/>
              </a:rPr>
              <a:t>Contradictions </a:t>
            </a:r>
            <a:endParaRPr lang="en-US" sz="3800" b="1" dirty="0">
              <a:solidFill>
                <a:schemeClr val="tx1"/>
              </a:solidFill>
              <a:latin typeface="+mn-lt"/>
            </a:endParaRPr>
          </a:p>
        </p:txBody>
      </p:sp>
      <p:sp>
        <p:nvSpPr>
          <p:cNvPr id="6" name="Slide Number Placeholder 5"/>
          <p:cNvSpPr>
            <a:spLocks noGrp="1"/>
          </p:cNvSpPr>
          <p:nvPr>
            <p:ph type="sldNum" sz="quarter" idx="12"/>
          </p:nvPr>
        </p:nvSpPr>
        <p:spPr>
          <a:xfrm>
            <a:off x="0" y="6400800"/>
            <a:ext cx="457200" cy="457200"/>
          </a:xfrm>
        </p:spPr>
        <p:txBody>
          <a:bodyPr/>
          <a:lstStyle/>
          <a:p>
            <a:fld id="{5E52B2EF-2B7A-4478-A748-1C84B83399F2}"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Autofit/>
          </a:bodyPr>
          <a:lstStyle/>
          <a:p>
            <a:pPr algn="ctr"/>
            <a:r>
              <a:rPr lang="en-US" sz="3800" b="1" dirty="0" smtClean="0">
                <a:solidFill>
                  <a:schemeClr val="accent1">
                    <a:lumMod val="75000"/>
                  </a:schemeClr>
                </a:solidFill>
                <a:latin typeface="+mn-lt"/>
              </a:rPr>
              <a:t>5.2 Implications &amp; Recommendations </a:t>
            </a:r>
            <a:endParaRPr lang="en-US" sz="3800" b="1" dirty="0">
              <a:solidFill>
                <a:schemeClr val="accent1">
                  <a:lumMod val="75000"/>
                </a:schemeClr>
              </a:solidFill>
              <a:latin typeface="+mn-lt"/>
            </a:endParaRPr>
          </a:p>
        </p:txBody>
      </p:sp>
      <p:sp>
        <p:nvSpPr>
          <p:cNvPr id="3" name="Content Placeholder 2"/>
          <p:cNvSpPr>
            <a:spLocks noGrp="1"/>
          </p:cNvSpPr>
          <p:nvPr>
            <p:ph idx="1"/>
          </p:nvPr>
        </p:nvSpPr>
        <p:spPr>
          <a:xfrm>
            <a:off x="228600" y="914400"/>
            <a:ext cx="8686800" cy="5791200"/>
          </a:xfrm>
        </p:spPr>
        <p:txBody>
          <a:bodyPr>
            <a:normAutofit lnSpcReduction="10000"/>
          </a:bodyPr>
          <a:lstStyle/>
          <a:p>
            <a:pPr algn="just">
              <a:lnSpc>
                <a:spcPct val="150000"/>
              </a:lnSpc>
              <a:spcBef>
                <a:spcPts val="0"/>
              </a:spcBef>
              <a:buFont typeface="Wingdings" pitchFamily="2" charset="2"/>
              <a:buChar char="q"/>
            </a:pPr>
            <a:r>
              <a:rPr lang="en-US" sz="3300" b="1" dirty="0" smtClean="0"/>
              <a:t>For teachers</a:t>
            </a:r>
            <a:r>
              <a:rPr lang="en-US" sz="3300" dirty="0" smtClean="0"/>
              <a:t>:</a:t>
            </a:r>
          </a:p>
          <a:p>
            <a:pPr marL="365760" lvl="1" indent="-256032" algn="just">
              <a:lnSpc>
                <a:spcPct val="150000"/>
              </a:lnSpc>
              <a:spcBef>
                <a:spcPts val="0"/>
              </a:spcBef>
              <a:buClr>
                <a:schemeClr val="accent3"/>
              </a:buClr>
              <a:buFont typeface="Wingdings" pitchFamily="2" charset="2"/>
              <a:buChar char="§"/>
            </a:pPr>
            <a:r>
              <a:rPr lang="en-US" sz="3200" dirty="0" smtClean="0">
                <a:solidFill>
                  <a:schemeClr val="tx1"/>
                </a:solidFill>
                <a:sym typeface="Wingdings" pitchFamily="2" charset="2"/>
              </a:rPr>
              <a:t>Being aware of the importance of learner autonomy for life-long learning  help students gradually learn independently.</a:t>
            </a:r>
            <a:endParaRPr lang="en-US" sz="3200" dirty="0" smtClean="0"/>
          </a:p>
          <a:p>
            <a:pPr algn="just">
              <a:lnSpc>
                <a:spcPct val="150000"/>
              </a:lnSpc>
              <a:spcBef>
                <a:spcPts val="0"/>
              </a:spcBef>
              <a:buFont typeface="Wingdings" pitchFamily="2" charset="2"/>
              <a:buChar char="§"/>
            </a:pPr>
            <a:r>
              <a:rPr lang="en-US" sz="3200" dirty="0" smtClean="0"/>
              <a:t>Getting better understanding of degrees/levels of learner autonomy </a:t>
            </a:r>
            <a:r>
              <a:rPr lang="en-US" sz="3200" dirty="0" smtClean="0">
                <a:sym typeface="Wingdings" pitchFamily="2" charset="2"/>
              </a:rPr>
              <a:t> determine how autonomous students get  help them to develop learner autonomy.</a:t>
            </a:r>
          </a:p>
          <a:p>
            <a:pPr algn="just">
              <a:lnSpc>
                <a:spcPct val="150000"/>
              </a:lnSpc>
              <a:spcBef>
                <a:spcPts val="0"/>
              </a:spcBef>
              <a:buFont typeface="Wingdings" pitchFamily="2" charset="2"/>
              <a:buChar char="§"/>
            </a:pPr>
            <a:endParaRPr lang="en-US" sz="3300" dirty="0" smtClean="0"/>
          </a:p>
          <a:p>
            <a:pPr algn="just">
              <a:lnSpc>
                <a:spcPct val="120000"/>
              </a:lnSpc>
              <a:spcBef>
                <a:spcPts val="600"/>
              </a:spcBef>
              <a:spcAft>
                <a:spcPts val="600"/>
              </a:spcAft>
              <a:buNone/>
            </a:pPr>
            <a:endParaRPr lang="en-US" sz="2800" dirty="0" smtClean="0"/>
          </a:p>
          <a:p>
            <a:pPr algn="just">
              <a:lnSpc>
                <a:spcPct val="120000"/>
              </a:lnSpc>
              <a:spcBef>
                <a:spcPts val="600"/>
              </a:spcBef>
              <a:spcAft>
                <a:spcPts val="600"/>
              </a:spcAft>
              <a:buNone/>
            </a:pPr>
            <a:endParaRPr lang="en-US" sz="2800" dirty="0" smtClean="0"/>
          </a:p>
        </p:txBody>
      </p:sp>
      <p:sp>
        <p:nvSpPr>
          <p:cNvPr id="4" name="Slide Number Placeholder 3"/>
          <p:cNvSpPr>
            <a:spLocks noGrp="1"/>
          </p:cNvSpPr>
          <p:nvPr>
            <p:ph type="sldNum" sz="quarter" idx="12"/>
          </p:nvPr>
        </p:nvSpPr>
        <p:spPr>
          <a:xfrm>
            <a:off x="0" y="6400800"/>
            <a:ext cx="457200" cy="457200"/>
          </a:xfrm>
        </p:spPr>
        <p:txBody>
          <a:bodyPr/>
          <a:lstStyle/>
          <a:p>
            <a:fld id="{5E52B2EF-2B7A-4478-A748-1C84B83399F2}"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562600"/>
          </a:xfrm>
        </p:spPr>
        <p:txBody>
          <a:bodyPr>
            <a:normAutofit fontScale="92500" lnSpcReduction="20000"/>
          </a:bodyPr>
          <a:lstStyle/>
          <a:p>
            <a:pPr algn="just">
              <a:lnSpc>
                <a:spcPct val="120000"/>
              </a:lnSpc>
              <a:spcAft>
                <a:spcPts val="300"/>
              </a:spcAft>
              <a:buFont typeface="Wingdings" pitchFamily="2" charset="2"/>
              <a:buChar char="q"/>
            </a:pPr>
            <a:r>
              <a:rPr lang="en-US" sz="3500" dirty="0" smtClean="0"/>
              <a:t> </a:t>
            </a:r>
            <a:r>
              <a:rPr lang="en-US" sz="3800" b="1" dirty="0" smtClean="0"/>
              <a:t>For administrators</a:t>
            </a:r>
            <a:r>
              <a:rPr lang="en-US" sz="3800" dirty="0" smtClean="0"/>
              <a:t>:</a:t>
            </a:r>
            <a:endParaRPr lang="en-US" sz="3500" dirty="0" smtClean="0"/>
          </a:p>
          <a:p>
            <a:pPr lvl="1" algn="just">
              <a:lnSpc>
                <a:spcPct val="120000"/>
              </a:lnSpc>
              <a:spcAft>
                <a:spcPts val="300"/>
              </a:spcAft>
              <a:buFont typeface="Wingdings" pitchFamily="2" charset="2"/>
              <a:buChar char="§"/>
            </a:pPr>
            <a:r>
              <a:rPr lang="en-US" sz="3500" dirty="0" smtClean="0"/>
              <a:t>Providing seminars or training sessions of learner autonomy for both teachers and students</a:t>
            </a:r>
            <a:r>
              <a:rPr lang="en-US" sz="3500" dirty="0" smtClean="0">
                <a:solidFill>
                  <a:schemeClr val="tx1"/>
                </a:solidFill>
              </a:rPr>
              <a:t>.</a:t>
            </a:r>
          </a:p>
          <a:p>
            <a:pPr algn="just">
              <a:lnSpc>
                <a:spcPct val="120000"/>
              </a:lnSpc>
              <a:spcAft>
                <a:spcPts val="300"/>
              </a:spcAft>
              <a:buFont typeface="Wingdings" pitchFamily="2" charset="2"/>
              <a:buChar char="q"/>
            </a:pPr>
            <a:r>
              <a:rPr lang="en-US" sz="3500" dirty="0" smtClean="0"/>
              <a:t> </a:t>
            </a:r>
            <a:r>
              <a:rPr lang="en-US" sz="3800" b="1" dirty="0" smtClean="0"/>
              <a:t>For future research</a:t>
            </a:r>
            <a:r>
              <a:rPr lang="en-US" sz="3800" dirty="0" smtClean="0"/>
              <a:t>:</a:t>
            </a:r>
            <a:endParaRPr lang="en-US" sz="3500" dirty="0" smtClean="0"/>
          </a:p>
          <a:p>
            <a:pPr lvl="1" algn="just">
              <a:lnSpc>
                <a:spcPct val="120000"/>
              </a:lnSpc>
              <a:spcAft>
                <a:spcPts val="300"/>
              </a:spcAft>
              <a:buFont typeface="Wingdings" pitchFamily="2" charset="2"/>
              <a:buChar char="§"/>
            </a:pPr>
            <a:r>
              <a:rPr lang="en-US" sz="3800" dirty="0" smtClean="0">
                <a:solidFill>
                  <a:schemeClr val="tx1"/>
                </a:solidFill>
              </a:rPr>
              <a:t>The future research should consider:</a:t>
            </a:r>
            <a:r>
              <a:rPr lang="en-US" sz="3800" dirty="0" smtClean="0"/>
              <a:t> </a:t>
            </a:r>
          </a:p>
          <a:p>
            <a:pPr marL="916686" lvl="1" indent="-514350" algn="just">
              <a:lnSpc>
                <a:spcPct val="120000"/>
              </a:lnSpc>
              <a:spcAft>
                <a:spcPts val="300"/>
              </a:spcAft>
              <a:buAutoNum type="arabicParenBoth"/>
            </a:pPr>
            <a:r>
              <a:rPr lang="en-US" sz="3500" dirty="0" smtClean="0">
                <a:solidFill>
                  <a:schemeClr val="tx1"/>
                </a:solidFill>
              </a:rPr>
              <a:t>comparison of teachers’ and students’ perceptions of promoting learner autonomy;</a:t>
            </a:r>
          </a:p>
          <a:p>
            <a:pPr marL="916686" lvl="1" indent="-514350" algn="just">
              <a:lnSpc>
                <a:spcPct val="120000"/>
              </a:lnSpc>
              <a:spcAft>
                <a:spcPts val="300"/>
              </a:spcAft>
              <a:buAutoNum type="arabicParenBoth"/>
            </a:pPr>
            <a:r>
              <a:rPr lang="en-US" sz="3500" dirty="0" smtClean="0">
                <a:solidFill>
                  <a:schemeClr val="tx1"/>
                </a:solidFill>
              </a:rPr>
              <a:t>construction of a model to promote learner autonomy in a real class.</a:t>
            </a:r>
          </a:p>
          <a:p>
            <a:pPr lvl="1" algn="just">
              <a:lnSpc>
                <a:spcPct val="120000"/>
              </a:lnSpc>
              <a:spcBef>
                <a:spcPts val="600"/>
              </a:spcBef>
              <a:spcAft>
                <a:spcPts val="600"/>
              </a:spcAft>
              <a:buNone/>
            </a:pPr>
            <a:endParaRPr lang="en-US" dirty="0" smtClean="0"/>
          </a:p>
          <a:p>
            <a:pPr algn="just">
              <a:lnSpc>
                <a:spcPct val="120000"/>
              </a:lnSpc>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5E52B2EF-2B7A-4478-A748-1C84B83399F2}" type="slidenum">
              <a:rPr lang="en-US" smtClean="0"/>
              <a:pPr/>
              <a:t>24</a:t>
            </a:fld>
            <a:endParaRPr lang="en-US"/>
          </a:p>
        </p:txBody>
      </p:sp>
      <p:sp>
        <p:nvSpPr>
          <p:cNvPr id="5" name="Title 1"/>
          <p:cNvSpPr txBox="1">
            <a:spLocks/>
          </p:cNvSpPr>
          <p:nvPr/>
        </p:nvSpPr>
        <p:spPr>
          <a:xfrm>
            <a:off x="228600" y="76200"/>
            <a:ext cx="8915400" cy="838200"/>
          </a:xfrm>
          <a:prstGeom prst="rect">
            <a:avLst/>
          </a:prstGeom>
        </p:spPr>
        <p:txBody>
          <a:bodyPr bIns="91440" anchor="b" anchorCtr="0">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1">
                    <a:lumMod val="75000"/>
                  </a:schemeClr>
                </a:solidFill>
                <a:effectLst/>
                <a:uLnTx/>
                <a:uFillTx/>
                <a:latin typeface="+mn-lt"/>
                <a:ea typeface="+mj-ea"/>
                <a:cs typeface="+mj-cs"/>
              </a:rPr>
              <a:t>5.2 Implications &amp; Recommendations (cont.) </a:t>
            </a:r>
            <a:endParaRPr kumimoji="0" lang="en-US" sz="4000" b="1" i="0" u="none" strike="noStrike" kern="1200" cap="none" spc="0" normalizeH="0" baseline="0" noProof="0" dirty="0">
              <a:ln>
                <a:noFill/>
              </a:ln>
              <a:solidFill>
                <a:schemeClr val="accent1">
                  <a:lumMod val="75000"/>
                </a:schemeClr>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linds(horizont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linds(horizontal)">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www.whimsicalprints.com/194-thickbox/tree-thank-you-cards-style-602.jpg"/>
          <p:cNvPicPr>
            <a:picLocks noChangeAspect="1" noChangeArrowheads="1"/>
          </p:cNvPicPr>
          <p:nvPr/>
        </p:nvPicPr>
        <p:blipFill>
          <a:blip r:embed="rId2" cstate="print"/>
          <a:srcRect/>
          <a:stretch>
            <a:fillRect/>
          </a:stretch>
        </p:blipFill>
        <p:spPr bwMode="auto">
          <a:xfrm>
            <a:off x="762000" y="0"/>
            <a:ext cx="7620000" cy="6858000"/>
          </a:xfrm>
          <a:prstGeom prst="rect">
            <a:avLst/>
          </a:prstGeom>
          <a:noFill/>
        </p:spPr>
      </p:pic>
      <p:sp>
        <p:nvSpPr>
          <p:cNvPr id="3" name="Slide Number Placeholder 2"/>
          <p:cNvSpPr>
            <a:spLocks noGrp="1"/>
          </p:cNvSpPr>
          <p:nvPr>
            <p:ph type="sldNum" sz="quarter" idx="12"/>
          </p:nvPr>
        </p:nvSpPr>
        <p:spPr>
          <a:xfrm>
            <a:off x="0" y="6400800"/>
            <a:ext cx="457200" cy="457200"/>
          </a:xfrm>
        </p:spPr>
        <p:txBody>
          <a:bodyPr/>
          <a:lstStyle/>
          <a:p>
            <a:fld id="{03DF3C31-D667-4B4C-8327-22C28D876FAF}" type="slidenum">
              <a:rPr lang="en-US" smtClean="0"/>
              <a:pPr/>
              <a:t>25</a:t>
            </a:fld>
            <a:endParaRPr lang="en-US" dirty="0"/>
          </a:p>
        </p:txBody>
      </p:sp>
      <p:sp>
        <p:nvSpPr>
          <p:cNvPr id="4" name="TextBox 3"/>
          <p:cNvSpPr txBox="1"/>
          <p:nvPr/>
        </p:nvSpPr>
        <p:spPr>
          <a:xfrm>
            <a:off x="1447800" y="5638800"/>
            <a:ext cx="6553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Email: duongmythamav@yahoo.com</a:t>
            </a:r>
            <a:endParaRPr lang="en-US" sz="3200" dirty="0">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2238"/>
            <a:ext cx="7772400" cy="715962"/>
          </a:xfrm>
        </p:spPr>
        <p:txBody>
          <a:bodyPr>
            <a:normAutofit fontScale="90000"/>
          </a:bodyPr>
          <a:lstStyle/>
          <a:p>
            <a:pPr algn="ctr"/>
            <a:r>
              <a:rPr lang="en-US" dirty="0" smtClean="0"/>
              <a:t>The second classroom</a:t>
            </a:r>
            <a:endParaRPr lang="en-US" dirty="0"/>
          </a:p>
        </p:txBody>
      </p:sp>
      <p:pic>
        <p:nvPicPr>
          <p:cNvPr id="7" name="Learner Autonomy across the border from theory to practice1.m4v.mp4">
            <a:hlinkClick r:id="" action="ppaction://media"/>
          </p:cNvPr>
          <p:cNvPicPr>
            <a:picLocks noGrp="1" noRot="1" noChangeAspect="1"/>
          </p:cNvPicPr>
          <p:nvPr>
            <p:ph sz="quarter" idx="1"/>
            <a:videoFile r:link="rId1"/>
          </p:nvPr>
        </p:nvPicPr>
        <p:blipFill>
          <a:blip r:embed="rId3" cstate="print"/>
          <a:stretch>
            <a:fillRect/>
          </a:stretch>
        </p:blipFill>
        <p:spPr>
          <a:xfrm>
            <a:off x="304800" y="914400"/>
            <a:ext cx="8534400" cy="5410200"/>
          </a:xfrm>
          <a:prstGeom prst="rect">
            <a:avLst/>
          </a:prstGeom>
        </p:spPr>
      </p:pic>
      <p:sp>
        <p:nvSpPr>
          <p:cNvPr id="8" name="Rectangle 7"/>
          <p:cNvSpPr/>
          <p:nvPr/>
        </p:nvSpPr>
        <p:spPr>
          <a:xfrm>
            <a:off x="685800" y="6324600"/>
            <a:ext cx="5314275" cy="369332"/>
          </a:xfrm>
          <a:prstGeom prst="rect">
            <a:avLst/>
          </a:prstGeom>
        </p:spPr>
        <p:txBody>
          <a:bodyPr wrap="none">
            <a:spAutoFit/>
          </a:bodyPr>
          <a:lstStyle/>
          <a:p>
            <a:r>
              <a:rPr lang="en-US" dirty="0" smtClean="0"/>
              <a:t>Source: http://www.youtube.com/watch?v=uUk7Lm_JxuY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dirty="0" smtClean="0">
                <a:solidFill>
                  <a:schemeClr val="accent1">
                    <a:lumMod val="75000"/>
                  </a:schemeClr>
                </a:solidFill>
              </a:rPr>
              <a:t>Questions for discussion</a:t>
            </a:r>
            <a:endParaRPr lang="en-US"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03DF3C31-D667-4B4C-8327-22C28D876FAF}" type="slidenum">
              <a:rPr lang="en-US" smtClean="0"/>
              <a:pPr/>
              <a:t>4</a:t>
            </a:fld>
            <a:endParaRPr lang="en-US"/>
          </a:p>
        </p:txBody>
      </p:sp>
      <p:sp>
        <p:nvSpPr>
          <p:cNvPr id="4" name="Content Placeholder 3"/>
          <p:cNvSpPr>
            <a:spLocks noGrp="1"/>
          </p:cNvSpPr>
          <p:nvPr>
            <p:ph sz="quarter" idx="1"/>
          </p:nvPr>
        </p:nvSpPr>
        <p:spPr>
          <a:xfrm>
            <a:off x="914400" y="990600"/>
            <a:ext cx="7772400" cy="4572000"/>
          </a:xfrm>
        </p:spPr>
        <p:txBody>
          <a:bodyPr>
            <a:normAutofit/>
          </a:bodyPr>
          <a:lstStyle/>
          <a:p>
            <a:pPr>
              <a:buNone/>
            </a:pPr>
            <a:r>
              <a:rPr lang="en-US" sz="3200" dirty="0" smtClean="0"/>
              <a:t>1.  Which classroom is teacher-centered? Which classroom is learner-centered?</a:t>
            </a:r>
          </a:p>
          <a:p>
            <a:pPr>
              <a:buNone/>
            </a:pPr>
            <a:r>
              <a:rPr lang="en-US" sz="3200" dirty="0" smtClean="0"/>
              <a:t>2. Which classroom would you prefer to be in as a learner?  </a:t>
            </a:r>
          </a:p>
          <a:p>
            <a:pPr>
              <a:buNone/>
            </a:pPr>
            <a:r>
              <a:rPr lang="en-US" sz="3200" dirty="0" smtClean="0"/>
              <a:t>3. What are the differences in terms of the teacher’s roles between the two classes?</a:t>
            </a:r>
          </a:p>
          <a:p>
            <a:pPr>
              <a:buNone/>
            </a:pPr>
            <a:endParaRPr lang="en-US" sz="3200" dirty="0"/>
          </a:p>
        </p:txBody>
      </p:sp>
      <p:pic>
        <p:nvPicPr>
          <p:cNvPr id="1027" name="Picture 3"/>
          <p:cNvPicPr>
            <a:picLocks noChangeAspect="1" noChangeArrowheads="1"/>
          </p:cNvPicPr>
          <p:nvPr/>
        </p:nvPicPr>
        <p:blipFill>
          <a:blip r:embed="rId2" cstate="print"/>
          <a:srcRect/>
          <a:stretch>
            <a:fillRect/>
          </a:stretch>
        </p:blipFill>
        <p:spPr bwMode="auto">
          <a:xfrm>
            <a:off x="4800600" y="4724400"/>
            <a:ext cx="4191000" cy="2057400"/>
          </a:xfrm>
          <a:prstGeom prst="rect">
            <a:avLst/>
          </a:prstGeom>
          <a:noFill/>
          <a:ln w="9525">
            <a:noFill/>
            <a:miter lim="800000"/>
            <a:headEnd/>
            <a:tailEnd/>
          </a:ln>
        </p:spPr>
      </p:pic>
      <p:sp>
        <p:nvSpPr>
          <p:cNvPr id="7" name="Rectangle 6"/>
          <p:cNvSpPr/>
          <p:nvPr/>
        </p:nvSpPr>
        <p:spPr>
          <a:xfrm>
            <a:off x="1066800" y="4267200"/>
            <a:ext cx="23622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The first classroom</a:t>
            </a:r>
            <a:endParaRPr lang="en-US" sz="2400" dirty="0"/>
          </a:p>
        </p:txBody>
      </p:sp>
      <p:sp>
        <p:nvSpPr>
          <p:cNvPr id="8" name="Rectangle 7"/>
          <p:cNvSpPr/>
          <p:nvPr/>
        </p:nvSpPr>
        <p:spPr>
          <a:xfrm>
            <a:off x="5638800" y="4267200"/>
            <a:ext cx="27432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The second classroom</a:t>
            </a:r>
            <a:endParaRPr lang="en-US" sz="2400" dirty="0"/>
          </a:p>
        </p:txBody>
      </p:sp>
      <p:pic>
        <p:nvPicPr>
          <p:cNvPr id="1028" name="Picture 4"/>
          <p:cNvPicPr>
            <a:picLocks noChangeAspect="1" noChangeArrowheads="1"/>
          </p:cNvPicPr>
          <p:nvPr/>
        </p:nvPicPr>
        <p:blipFill>
          <a:blip r:embed="rId3" cstate="print"/>
          <a:srcRect/>
          <a:stretch>
            <a:fillRect/>
          </a:stretch>
        </p:blipFill>
        <p:spPr bwMode="auto">
          <a:xfrm>
            <a:off x="88770" y="4724400"/>
            <a:ext cx="4407030" cy="20356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ox(in)">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ox(in)">
                                      <p:cBhvr>
                                        <p:cTn id="20" dur="500"/>
                                        <p:tgtEl>
                                          <p:spTgt spid="102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linds(horizont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linds(horizontal)">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621340"/>
            <a:ext cx="8839200" cy="1569660"/>
          </a:xfrm>
          <a:prstGeom prst="rect">
            <a:avLst/>
          </a:prstGeom>
          <a:noFill/>
          <a:ln>
            <a:noFill/>
          </a:ln>
          <a:effectLst>
            <a:glow rad="228600">
              <a:schemeClr val="accent3">
                <a:satMod val="175000"/>
                <a:alpha val="40000"/>
              </a:schemeClr>
            </a:glow>
            <a:innerShdw blurRad="63500" dist="50800" dir="2700000">
              <a:prstClr val="black">
                <a:alpha val="50000"/>
              </a:prstClr>
            </a:inn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200" dirty="0" smtClean="0">
                <a:solidFill>
                  <a:schemeClr val="accent1">
                    <a:lumMod val="75000"/>
                  </a:schemeClr>
                </a:solidFill>
                <a:latin typeface="Britannic Bold" pitchFamily="34" charset="0"/>
              </a:rPr>
              <a:t>PROMOTING LEARNER AUTONOMY: </a:t>
            </a:r>
          </a:p>
          <a:p>
            <a:pPr algn="ctr"/>
            <a:r>
              <a:rPr lang="en-US" sz="3200" dirty="0" smtClean="0">
                <a:solidFill>
                  <a:schemeClr val="accent1">
                    <a:lumMod val="75000"/>
                  </a:schemeClr>
                </a:solidFill>
                <a:latin typeface="Britannic Bold" pitchFamily="34" charset="0"/>
              </a:rPr>
              <a:t>A QUALITATIVE STUDY ON EFL TEACHERS’ PERCEPTIONS AND THEIR TEACHING PRACTICES </a:t>
            </a:r>
            <a:endParaRPr lang="en-US" sz="3200" dirty="0">
              <a:solidFill>
                <a:schemeClr val="accent1">
                  <a:lumMod val="75000"/>
                </a:schemeClr>
              </a:solidFill>
              <a:latin typeface="Britannic Bold" pitchFamily="34" charset="0"/>
            </a:endParaRPr>
          </a:p>
        </p:txBody>
      </p:sp>
      <p:sp>
        <p:nvSpPr>
          <p:cNvPr id="5" name="Rectangle 4"/>
          <p:cNvSpPr/>
          <p:nvPr/>
        </p:nvSpPr>
        <p:spPr>
          <a:xfrm>
            <a:off x="990600" y="5181600"/>
            <a:ext cx="70866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Tham</a:t>
            </a:r>
            <a:r>
              <a:rPr lang="en-US" sz="3200" dirty="0" smtClean="0">
                <a:solidFill>
                  <a:schemeClr val="tx1"/>
                </a:solidFill>
              </a:rPr>
              <a:t> M. Duong</a:t>
            </a:r>
          </a:p>
          <a:p>
            <a:pPr algn="ctr"/>
            <a:r>
              <a:rPr lang="en-US" sz="3200" dirty="0" err="1" smtClean="0">
                <a:solidFill>
                  <a:schemeClr val="tx1"/>
                </a:solidFill>
              </a:rPr>
              <a:t>Sirinthorn</a:t>
            </a:r>
            <a:r>
              <a:rPr lang="en-US" sz="3200" dirty="0" smtClean="0">
                <a:solidFill>
                  <a:schemeClr val="tx1"/>
                </a:solidFill>
              </a:rPr>
              <a:t> </a:t>
            </a:r>
            <a:r>
              <a:rPr lang="en-US" sz="3200" dirty="0" err="1" smtClean="0">
                <a:solidFill>
                  <a:schemeClr val="tx1"/>
                </a:solidFill>
              </a:rPr>
              <a:t>Seepho</a:t>
            </a:r>
            <a:r>
              <a:rPr lang="en-US" sz="3200" dirty="0" smtClean="0">
                <a:solidFill>
                  <a:schemeClr val="tx1"/>
                </a:solidFill>
              </a:rPr>
              <a:t>, Ph.D.</a:t>
            </a:r>
          </a:p>
          <a:p>
            <a:pPr algn="ctr">
              <a:lnSpc>
                <a:spcPct val="150000"/>
              </a:lnSpc>
            </a:pPr>
            <a:endParaRPr lang="en-US" sz="3200" dirty="0">
              <a:solidFill>
                <a:schemeClr val="tx1"/>
              </a:solidFill>
            </a:endParaRPr>
          </a:p>
        </p:txBody>
      </p:sp>
      <p:sp>
        <p:nvSpPr>
          <p:cNvPr id="6" name="Slide Number Placeholder 5"/>
          <p:cNvSpPr>
            <a:spLocks noGrp="1"/>
          </p:cNvSpPr>
          <p:nvPr>
            <p:ph type="sldNum" sz="quarter" idx="12"/>
          </p:nvPr>
        </p:nvSpPr>
        <p:spPr>
          <a:xfrm>
            <a:off x="0" y="6400800"/>
            <a:ext cx="457200" cy="457200"/>
          </a:xfrm>
        </p:spPr>
        <p:txBody>
          <a:bodyPr/>
          <a:lstStyle/>
          <a:p>
            <a:fld id="{03DF3C31-D667-4B4C-8327-22C28D876FAF}" type="slidenum">
              <a:rPr lang="en-US" smtClean="0"/>
              <a:pPr/>
              <a:t>5</a:t>
            </a:fld>
            <a:endParaRPr lang="en-US"/>
          </a:p>
        </p:txBody>
      </p:sp>
      <p:pic>
        <p:nvPicPr>
          <p:cNvPr id="1026" name="Picture 1" descr="Description: Home"/>
          <p:cNvPicPr>
            <a:picLocks noChangeAspect="1" noChangeArrowheads="1"/>
          </p:cNvPicPr>
          <p:nvPr/>
        </p:nvPicPr>
        <p:blipFill>
          <a:blip r:embed="rId2" cstate="print"/>
          <a:srcRect/>
          <a:stretch>
            <a:fillRect/>
          </a:stretch>
        </p:blipFill>
        <p:spPr bwMode="auto">
          <a:xfrm>
            <a:off x="381000" y="144568"/>
            <a:ext cx="8458200" cy="1303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2743200" y="1143000"/>
            <a:ext cx="3505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i="1" dirty="0" smtClean="0">
                <a:solidFill>
                  <a:schemeClr val="bg1">
                    <a:lumMod val="50000"/>
                  </a:schemeClr>
                </a:solidFill>
              </a:rPr>
              <a:t>12-14 June, 2014</a:t>
            </a:r>
            <a:endParaRPr lang="en-US" sz="28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71" name="Rectangle 27"/>
          <p:cNvSpPr>
            <a:spLocks noGrp="1" noChangeArrowheads="1"/>
          </p:cNvSpPr>
          <p:nvPr>
            <p:ph type="title"/>
          </p:nvPr>
        </p:nvSpPr>
        <p:spPr>
          <a:xfrm>
            <a:off x="609600" y="-76200"/>
            <a:ext cx="7772400" cy="1143000"/>
          </a:xfrm>
          <a:noFill/>
          <a:ln/>
        </p:spPr>
        <p:txBody>
          <a:bodyPr>
            <a:normAutofit/>
          </a:bodyPr>
          <a:lstStyle/>
          <a:p>
            <a:pPr algn="ctr"/>
            <a:r>
              <a:rPr lang="en-US" b="1" dirty="0" smtClean="0">
                <a:solidFill>
                  <a:schemeClr val="accent1">
                    <a:lumMod val="75000"/>
                  </a:schemeClr>
                </a:solidFill>
                <a:latin typeface="+mn-lt"/>
              </a:rPr>
              <a:t>Outline</a:t>
            </a:r>
            <a:endParaRPr lang="en-US" dirty="0">
              <a:solidFill>
                <a:srgbClr val="000000"/>
              </a:solidFill>
              <a:effectLst>
                <a:outerShdw blurRad="38100" dist="38100" dir="2700000" algn="tl">
                  <a:srgbClr val="C0C0C0"/>
                </a:outerShdw>
              </a:effectLst>
              <a:latin typeface="+mn-lt"/>
            </a:endParaRPr>
          </a:p>
        </p:txBody>
      </p:sp>
      <p:grpSp>
        <p:nvGrpSpPr>
          <p:cNvPr id="2" name="Group 54"/>
          <p:cNvGrpSpPr>
            <a:grpSpLocks/>
          </p:cNvGrpSpPr>
          <p:nvPr/>
        </p:nvGrpSpPr>
        <p:grpSpPr bwMode="auto">
          <a:xfrm>
            <a:off x="152400" y="5334000"/>
            <a:ext cx="8686800" cy="1066800"/>
            <a:chOff x="1296" y="1344"/>
            <a:chExt cx="2976" cy="432"/>
          </a:xfrm>
        </p:grpSpPr>
        <p:sp>
          <p:nvSpPr>
            <p:cNvPr id="313399" name="AutoShape 55"/>
            <p:cNvSpPr>
              <a:spLocks noChangeArrowheads="1"/>
            </p:cNvSpPr>
            <p:nvPr/>
          </p:nvSpPr>
          <p:spPr bwMode="gray">
            <a:xfrm>
              <a:off x="1536" y="1419"/>
              <a:ext cx="2736" cy="288"/>
            </a:xfrm>
            <a:prstGeom prst="roundRect">
              <a:avLst>
                <a:gd name="adj" fmla="val 16667"/>
              </a:avLst>
            </a:prstGeom>
            <a:gradFill rotWithShape="1">
              <a:gsLst>
                <a:gs pos="0">
                  <a:srgbClr val="BE90DA">
                    <a:gamma/>
                    <a:tint val="21176"/>
                    <a:invGamma/>
                  </a:srgbClr>
                </a:gs>
                <a:gs pos="100000">
                  <a:srgbClr val="BE90DA"/>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13400" name="AutoShape 56"/>
            <p:cNvSpPr>
              <a:spLocks noChangeArrowheads="1"/>
            </p:cNvSpPr>
            <p:nvPr/>
          </p:nvSpPr>
          <p:spPr bwMode="gray">
            <a:xfrm>
              <a:off x="1296" y="1344"/>
              <a:ext cx="432" cy="432"/>
            </a:xfrm>
            <a:prstGeom prst="diamond">
              <a:avLst/>
            </a:prstGeom>
            <a:gradFill rotWithShape="1">
              <a:gsLst>
                <a:gs pos="0">
                  <a:srgbClr val="BE90DA">
                    <a:gamma/>
                    <a:shade val="46275"/>
                    <a:invGamma/>
                  </a:srgbClr>
                </a:gs>
                <a:gs pos="100000">
                  <a:srgbClr val="BE90DA"/>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13401" name="Text Box 57"/>
            <p:cNvSpPr txBox="1">
              <a:spLocks noChangeArrowheads="1"/>
            </p:cNvSpPr>
            <p:nvPr/>
          </p:nvSpPr>
          <p:spPr bwMode="gray">
            <a:xfrm>
              <a:off x="1740" y="1406"/>
              <a:ext cx="2401" cy="287"/>
            </a:xfrm>
            <a:prstGeom prst="rect">
              <a:avLst/>
            </a:prstGeom>
            <a:noFill/>
            <a:ln w="9525" algn="ctr">
              <a:noFill/>
              <a:miter lim="800000"/>
              <a:headEnd/>
              <a:tailEnd/>
            </a:ln>
            <a:effectLst/>
          </p:spPr>
          <p:txBody>
            <a:bodyPr wrap="square">
              <a:spAutoFit/>
            </a:bodyPr>
            <a:lstStyle/>
            <a:p>
              <a:pPr marL="514350" indent="-514350">
                <a:buNone/>
              </a:pPr>
              <a:r>
                <a:rPr lang="en-US" sz="4000" dirty="0" smtClean="0"/>
                <a:t>Conclusion and recommendations</a:t>
              </a:r>
              <a:endParaRPr lang="en-US" sz="3600" dirty="0" smtClean="0"/>
            </a:p>
          </p:txBody>
        </p:sp>
        <p:sp>
          <p:nvSpPr>
            <p:cNvPr id="313402" name="Text Box 58"/>
            <p:cNvSpPr txBox="1">
              <a:spLocks noChangeArrowheads="1"/>
            </p:cNvSpPr>
            <p:nvPr/>
          </p:nvSpPr>
          <p:spPr bwMode="gray">
            <a:xfrm>
              <a:off x="1438" y="1457"/>
              <a:ext cx="112" cy="187"/>
            </a:xfrm>
            <a:prstGeom prst="rect">
              <a:avLst/>
            </a:prstGeom>
            <a:noFill/>
            <a:ln w="9525" algn="ctr">
              <a:noFill/>
              <a:miter lim="800000"/>
              <a:headEnd/>
              <a:tailEnd/>
            </a:ln>
            <a:effectLst/>
          </p:spPr>
          <p:txBody>
            <a:bodyPr wrap="none">
              <a:spAutoFit/>
            </a:bodyPr>
            <a:lstStyle/>
            <a:p>
              <a:r>
                <a:rPr lang="en-US" sz="2400" dirty="0">
                  <a:solidFill>
                    <a:schemeClr val="bg1"/>
                  </a:solidFill>
                </a:rPr>
                <a:t>5</a:t>
              </a:r>
            </a:p>
          </p:txBody>
        </p:sp>
      </p:grpSp>
      <p:grpSp>
        <p:nvGrpSpPr>
          <p:cNvPr id="3" name="Group 59"/>
          <p:cNvGrpSpPr>
            <a:grpSpLocks/>
          </p:cNvGrpSpPr>
          <p:nvPr/>
        </p:nvGrpSpPr>
        <p:grpSpPr bwMode="auto">
          <a:xfrm>
            <a:off x="152400" y="1140102"/>
            <a:ext cx="8686800" cy="1069698"/>
            <a:chOff x="1296" y="1824"/>
            <a:chExt cx="2976" cy="432"/>
          </a:xfrm>
        </p:grpSpPr>
        <p:sp>
          <p:nvSpPr>
            <p:cNvPr id="313404" name="AutoShape 60"/>
            <p:cNvSpPr>
              <a:spLocks noChangeArrowheads="1"/>
            </p:cNvSpPr>
            <p:nvPr/>
          </p:nvSpPr>
          <p:spPr bwMode="gray">
            <a:xfrm>
              <a:off x="1536" y="1899"/>
              <a:ext cx="2736" cy="288"/>
            </a:xfrm>
            <a:prstGeom prst="roundRect">
              <a:avLst>
                <a:gd name="adj" fmla="val 16667"/>
              </a:avLst>
            </a:prstGeom>
            <a:gradFill rotWithShape="1">
              <a:gsLst>
                <a:gs pos="0">
                  <a:srgbClr val="CCCC00">
                    <a:gamma/>
                    <a:tint val="21176"/>
                    <a:invGamma/>
                  </a:srgbClr>
                </a:gs>
                <a:gs pos="100000">
                  <a:srgbClr val="CC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13405" name="AutoShape 61"/>
            <p:cNvSpPr>
              <a:spLocks noChangeArrowheads="1"/>
            </p:cNvSpPr>
            <p:nvPr/>
          </p:nvSpPr>
          <p:spPr bwMode="gray">
            <a:xfrm>
              <a:off x="1296" y="1824"/>
              <a:ext cx="432" cy="432"/>
            </a:xfrm>
            <a:prstGeom prst="diamond">
              <a:avLst/>
            </a:prstGeom>
            <a:gradFill rotWithShape="1">
              <a:gsLst>
                <a:gs pos="0">
                  <a:srgbClr val="CCCC00">
                    <a:gamma/>
                    <a:shade val="46275"/>
                    <a:invGamma/>
                  </a:srgbClr>
                </a:gs>
                <a:gs pos="100000">
                  <a:srgbClr val="CC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13406" name="Text Box 62"/>
            <p:cNvSpPr txBox="1">
              <a:spLocks noChangeArrowheads="1"/>
            </p:cNvSpPr>
            <p:nvPr/>
          </p:nvSpPr>
          <p:spPr bwMode="gray">
            <a:xfrm>
              <a:off x="1740" y="1917"/>
              <a:ext cx="2160" cy="286"/>
            </a:xfrm>
            <a:prstGeom prst="rect">
              <a:avLst/>
            </a:prstGeom>
            <a:noFill/>
            <a:ln w="9525" algn="ctr">
              <a:noFill/>
              <a:miter lim="800000"/>
              <a:headEnd/>
              <a:tailEnd/>
            </a:ln>
            <a:effectLst/>
          </p:spPr>
          <p:txBody>
            <a:bodyPr>
              <a:spAutoFit/>
            </a:bodyPr>
            <a:lstStyle/>
            <a:p>
              <a:pPr marL="514350" indent="-514350"/>
              <a:r>
                <a:rPr lang="en-US" sz="4000" dirty="0" smtClean="0"/>
                <a:t>Introduction</a:t>
              </a:r>
            </a:p>
          </p:txBody>
        </p:sp>
        <p:sp>
          <p:nvSpPr>
            <p:cNvPr id="313407" name="Text Box 63"/>
            <p:cNvSpPr txBox="1">
              <a:spLocks noChangeArrowheads="1"/>
            </p:cNvSpPr>
            <p:nvPr/>
          </p:nvSpPr>
          <p:spPr bwMode="gray">
            <a:xfrm>
              <a:off x="1453" y="1936"/>
              <a:ext cx="112" cy="186"/>
            </a:xfrm>
            <a:prstGeom prst="rect">
              <a:avLst/>
            </a:prstGeom>
            <a:noFill/>
            <a:ln w="9525" algn="ctr">
              <a:noFill/>
              <a:miter lim="800000"/>
              <a:headEnd/>
              <a:tailEnd/>
            </a:ln>
            <a:effectLst/>
          </p:spPr>
          <p:txBody>
            <a:bodyPr wrap="none">
              <a:spAutoFit/>
            </a:bodyPr>
            <a:lstStyle/>
            <a:p>
              <a:r>
                <a:rPr lang="en-US" sz="2400" dirty="0">
                  <a:solidFill>
                    <a:schemeClr val="bg1"/>
                  </a:solidFill>
                </a:rPr>
                <a:t>1</a:t>
              </a:r>
            </a:p>
          </p:txBody>
        </p:sp>
      </p:grpSp>
      <p:grpSp>
        <p:nvGrpSpPr>
          <p:cNvPr id="4" name="Group 64"/>
          <p:cNvGrpSpPr>
            <a:grpSpLocks/>
          </p:cNvGrpSpPr>
          <p:nvPr/>
        </p:nvGrpSpPr>
        <p:grpSpPr bwMode="auto">
          <a:xfrm>
            <a:off x="152400" y="2209800"/>
            <a:ext cx="8686800" cy="990600"/>
            <a:chOff x="1296" y="2304"/>
            <a:chExt cx="2976" cy="432"/>
          </a:xfrm>
        </p:grpSpPr>
        <p:sp>
          <p:nvSpPr>
            <p:cNvPr id="313409" name="AutoShape 65"/>
            <p:cNvSpPr>
              <a:spLocks noChangeArrowheads="1"/>
            </p:cNvSpPr>
            <p:nvPr/>
          </p:nvSpPr>
          <p:spPr bwMode="gray">
            <a:xfrm>
              <a:off x="1536" y="2337"/>
              <a:ext cx="2736" cy="33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13410" name="AutoShape 66"/>
            <p:cNvSpPr>
              <a:spLocks noChangeArrowheads="1"/>
            </p:cNvSpPr>
            <p:nvPr/>
          </p:nvSpPr>
          <p:spPr bwMode="gray">
            <a:xfrm>
              <a:off x="1296" y="2304"/>
              <a:ext cx="432"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13411" name="Text Box 67"/>
            <p:cNvSpPr txBox="1">
              <a:spLocks noChangeArrowheads="1"/>
            </p:cNvSpPr>
            <p:nvPr/>
          </p:nvSpPr>
          <p:spPr bwMode="gray">
            <a:xfrm>
              <a:off x="1740" y="2337"/>
              <a:ext cx="2160" cy="309"/>
            </a:xfrm>
            <a:prstGeom prst="rect">
              <a:avLst/>
            </a:prstGeom>
            <a:noFill/>
            <a:ln w="9525" algn="ctr">
              <a:noFill/>
              <a:miter lim="800000"/>
              <a:headEnd/>
              <a:tailEnd/>
            </a:ln>
            <a:effectLst/>
          </p:spPr>
          <p:txBody>
            <a:bodyPr wrap="square">
              <a:spAutoFit/>
            </a:bodyPr>
            <a:lstStyle/>
            <a:p>
              <a:pPr marL="514350" indent="-514350"/>
              <a:r>
                <a:rPr lang="en-US" sz="4000" dirty="0" smtClean="0"/>
                <a:t>Literature review</a:t>
              </a:r>
              <a:endParaRPr lang="en-US" sz="3600" dirty="0" smtClean="0"/>
            </a:p>
          </p:txBody>
        </p:sp>
        <p:sp>
          <p:nvSpPr>
            <p:cNvPr id="313412" name="Text Box 68"/>
            <p:cNvSpPr txBox="1">
              <a:spLocks noChangeArrowheads="1"/>
            </p:cNvSpPr>
            <p:nvPr/>
          </p:nvSpPr>
          <p:spPr bwMode="gray">
            <a:xfrm>
              <a:off x="1438" y="2415"/>
              <a:ext cx="112" cy="201"/>
            </a:xfrm>
            <a:prstGeom prst="rect">
              <a:avLst/>
            </a:prstGeom>
            <a:noFill/>
            <a:ln w="9525" algn="ctr">
              <a:noFill/>
              <a:miter lim="800000"/>
              <a:headEnd/>
              <a:tailEnd/>
            </a:ln>
            <a:effectLst/>
          </p:spPr>
          <p:txBody>
            <a:bodyPr wrap="none">
              <a:spAutoFit/>
            </a:bodyPr>
            <a:lstStyle/>
            <a:p>
              <a:r>
                <a:rPr lang="en-US" sz="2400" dirty="0">
                  <a:solidFill>
                    <a:schemeClr val="bg1"/>
                  </a:solidFill>
                </a:rPr>
                <a:t>2</a:t>
              </a:r>
            </a:p>
          </p:txBody>
        </p:sp>
      </p:grpSp>
      <p:grpSp>
        <p:nvGrpSpPr>
          <p:cNvPr id="5" name="Group 69"/>
          <p:cNvGrpSpPr>
            <a:grpSpLocks/>
          </p:cNvGrpSpPr>
          <p:nvPr/>
        </p:nvGrpSpPr>
        <p:grpSpPr bwMode="auto">
          <a:xfrm>
            <a:off x="152400" y="3200400"/>
            <a:ext cx="8686800" cy="1010217"/>
            <a:chOff x="1296" y="2832"/>
            <a:chExt cx="2976" cy="432"/>
          </a:xfrm>
        </p:grpSpPr>
        <p:sp>
          <p:nvSpPr>
            <p:cNvPr id="313414" name="AutoShape 70"/>
            <p:cNvSpPr>
              <a:spLocks noChangeArrowheads="1"/>
            </p:cNvSpPr>
            <p:nvPr/>
          </p:nvSpPr>
          <p:spPr bwMode="gray">
            <a:xfrm>
              <a:off x="1536" y="2907"/>
              <a:ext cx="2736" cy="288"/>
            </a:xfrm>
            <a:prstGeom prst="roundRect">
              <a:avLst>
                <a:gd name="adj" fmla="val 16667"/>
              </a:avLst>
            </a:prstGeom>
            <a:gradFill rotWithShape="1">
              <a:gsLst>
                <a:gs pos="0">
                  <a:srgbClr val="70C4DE">
                    <a:gamma/>
                    <a:tint val="21176"/>
                    <a:invGamma/>
                  </a:srgbClr>
                </a:gs>
                <a:gs pos="100000">
                  <a:srgbClr val="70C4DE"/>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13415" name="AutoShape 71"/>
            <p:cNvSpPr>
              <a:spLocks noChangeArrowheads="1"/>
            </p:cNvSpPr>
            <p:nvPr/>
          </p:nvSpPr>
          <p:spPr bwMode="gray">
            <a:xfrm>
              <a:off x="1296" y="2832"/>
              <a:ext cx="432" cy="432"/>
            </a:xfrm>
            <a:prstGeom prst="diamond">
              <a:avLst/>
            </a:prstGeom>
            <a:gradFill rotWithShape="1">
              <a:gsLst>
                <a:gs pos="0">
                  <a:srgbClr val="70C4DE">
                    <a:gamma/>
                    <a:shade val="46275"/>
                    <a:invGamma/>
                  </a:srgbClr>
                </a:gs>
                <a:gs pos="100000">
                  <a:srgbClr val="70C4DE"/>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13416" name="Text Box 72"/>
            <p:cNvSpPr txBox="1">
              <a:spLocks noChangeArrowheads="1"/>
            </p:cNvSpPr>
            <p:nvPr/>
          </p:nvSpPr>
          <p:spPr bwMode="gray">
            <a:xfrm>
              <a:off x="1740" y="2897"/>
              <a:ext cx="2457" cy="303"/>
            </a:xfrm>
            <a:prstGeom prst="rect">
              <a:avLst/>
            </a:prstGeom>
            <a:noFill/>
            <a:ln w="9525" algn="ctr">
              <a:noFill/>
              <a:miter lim="800000"/>
              <a:headEnd/>
              <a:tailEnd/>
            </a:ln>
            <a:effectLst/>
          </p:spPr>
          <p:txBody>
            <a:bodyPr wrap="square">
              <a:spAutoFit/>
            </a:bodyPr>
            <a:lstStyle/>
            <a:p>
              <a:pPr marL="514350" indent="-514350">
                <a:buNone/>
              </a:pPr>
              <a:r>
                <a:rPr lang="en-US" sz="4000" dirty="0" smtClean="0"/>
                <a:t>Methodology</a:t>
              </a:r>
            </a:p>
          </p:txBody>
        </p:sp>
        <p:sp>
          <p:nvSpPr>
            <p:cNvPr id="313417" name="Text Box 73"/>
            <p:cNvSpPr txBox="1">
              <a:spLocks noChangeArrowheads="1"/>
            </p:cNvSpPr>
            <p:nvPr/>
          </p:nvSpPr>
          <p:spPr bwMode="gray">
            <a:xfrm>
              <a:off x="1438" y="2952"/>
              <a:ext cx="112" cy="197"/>
            </a:xfrm>
            <a:prstGeom prst="rect">
              <a:avLst/>
            </a:prstGeom>
            <a:noFill/>
            <a:ln w="9525" algn="ctr">
              <a:noFill/>
              <a:miter lim="800000"/>
              <a:headEnd/>
              <a:tailEnd/>
            </a:ln>
            <a:effectLst/>
          </p:spPr>
          <p:txBody>
            <a:bodyPr wrap="none">
              <a:spAutoFit/>
            </a:bodyPr>
            <a:lstStyle/>
            <a:p>
              <a:r>
                <a:rPr lang="en-US" sz="2400" dirty="0">
                  <a:solidFill>
                    <a:schemeClr val="bg1"/>
                  </a:solidFill>
                </a:rPr>
                <a:t>3</a:t>
              </a:r>
            </a:p>
          </p:txBody>
        </p:sp>
      </p:grpSp>
      <p:grpSp>
        <p:nvGrpSpPr>
          <p:cNvPr id="6" name="Group 74"/>
          <p:cNvGrpSpPr>
            <a:grpSpLocks/>
          </p:cNvGrpSpPr>
          <p:nvPr/>
        </p:nvGrpSpPr>
        <p:grpSpPr bwMode="auto">
          <a:xfrm>
            <a:off x="152400" y="4191000"/>
            <a:ext cx="8937969" cy="1143002"/>
            <a:chOff x="1296" y="3360"/>
            <a:chExt cx="3065" cy="432"/>
          </a:xfrm>
        </p:grpSpPr>
        <p:sp>
          <p:nvSpPr>
            <p:cNvPr id="313419" name="AutoShape 75"/>
            <p:cNvSpPr>
              <a:spLocks noChangeArrowheads="1"/>
            </p:cNvSpPr>
            <p:nvPr/>
          </p:nvSpPr>
          <p:spPr bwMode="gray">
            <a:xfrm>
              <a:off x="1536" y="3435"/>
              <a:ext cx="2736" cy="288"/>
            </a:xfrm>
            <a:prstGeom prst="roundRect">
              <a:avLst>
                <a:gd name="adj" fmla="val 16667"/>
              </a:avLst>
            </a:prstGeom>
            <a:gradFill rotWithShape="1">
              <a:gsLst>
                <a:gs pos="0">
                  <a:srgbClr val="6666FF">
                    <a:gamma/>
                    <a:tint val="21176"/>
                    <a:invGamma/>
                  </a:srgbClr>
                </a:gs>
                <a:gs pos="100000">
                  <a:srgbClr val="6666FF"/>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13420" name="AutoShape 76"/>
            <p:cNvSpPr>
              <a:spLocks noChangeArrowheads="1"/>
            </p:cNvSpPr>
            <p:nvPr/>
          </p:nvSpPr>
          <p:spPr bwMode="gray">
            <a:xfrm>
              <a:off x="1296" y="3360"/>
              <a:ext cx="432" cy="432"/>
            </a:xfrm>
            <a:prstGeom prst="diamond">
              <a:avLst/>
            </a:prstGeom>
            <a:gradFill rotWithShape="1">
              <a:gsLst>
                <a:gs pos="0">
                  <a:srgbClr val="6666FF">
                    <a:gamma/>
                    <a:shade val="46275"/>
                    <a:invGamma/>
                  </a:srgbClr>
                </a:gs>
                <a:gs pos="100000">
                  <a:srgbClr val="6666FF"/>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13421" name="Text Box 77"/>
            <p:cNvSpPr txBox="1">
              <a:spLocks noChangeArrowheads="1"/>
            </p:cNvSpPr>
            <p:nvPr/>
          </p:nvSpPr>
          <p:spPr bwMode="gray">
            <a:xfrm>
              <a:off x="1740" y="3446"/>
              <a:ext cx="2621" cy="268"/>
            </a:xfrm>
            <a:prstGeom prst="rect">
              <a:avLst/>
            </a:prstGeom>
            <a:noFill/>
            <a:ln w="9525" algn="ctr">
              <a:noFill/>
              <a:miter lim="800000"/>
              <a:headEnd/>
              <a:tailEnd/>
            </a:ln>
            <a:effectLst/>
          </p:spPr>
          <p:txBody>
            <a:bodyPr wrap="square">
              <a:spAutoFit/>
            </a:bodyPr>
            <a:lstStyle/>
            <a:p>
              <a:pPr marL="514350" indent="-514350">
                <a:buNone/>
              </a:pPr>
              <a:r>
                <a:rPr lang="en-US" sz="4000" dirty="0" smtClean="0"/>
                <a:t>Results and discussion</a:t>
              </a:r>
              <a:endParaRPr lang="en-US" sz="3600" dirty="0" smtClean="0"/>
            </a:p>
          </p:txBody>
        </p:sp>
        <p:sp>
          <p:nvSpPr>
            <p:cNvPr id="313422" name="Text Box 78"/>
            <p:cNvSpPr txBox="1">
              <a:spLocks noChangeArrowheads="1"/>
            </p:cNvSpPr>
            <p:nvPr/>
          </p:nvSpPr>
          <p:spPr bwMode="gray">
            <a:xfrm>
              <a:off x="1439" y="3474"/>
              <a:ext cx="112" cy="174"/>
            </a:xfrm>
            <a:prstGeom prst="rect">
              <a:avLst/>
            </a:prstGeom>
            <a:noFill/>
            <a:ln w="9525" algn="ctr">
              <a:noFill/>
              <a:miter lim="800000"/>
              <a:headEnd/>
              <a:tailEnd/>
            </a:ln>
            <a:effectLst/>
          </p:spPr>
          <p:txBody>
            <a:bodyPr wrap="none">
              <a:spAutoFit/>
            </a:bodyPr>
            <a:lstStyle/>
            <a:p>
              <a:r>
                <a:rPr lang="en-US" sz="2400" dirty="0">
                  <a:solidFill>
                    <a:schemeClr val="bg1"/>
                  </a:solidFill>
                </a:rPr>
                <a:t>4</a:t>
              </a:r>
            </a:p>
          </p:txBody>
        </p:sp>
      </p:grpSp>
      <p:sp>
        <p:nvSpPr>
          <p:cNvPr id="28" name="Slide Number Placeholder 27"/>
          <p:cNvSpPr>
            <a:spLocks noGrp="1"/>
          </p:cNvSpPr>
          <p:nvPr>
            <p:ph type="sldNum" sz="quarter" idx="12"/>
          </p:nvPr>
        </p:nvSpPr>
        <p:spPr>
          <a:xfrm>
            <a:off x="0" y="6400800"/>
            <a:ext cx="457200" cy="457200"/>
          </a:xfrm>
        </p:spPr>
        <p:txBody>
          <a:bodyPr/>
          <a:lstStyle/>
          <a:p>
            <a:fld id="{03DF3C31-D667-4B4C-8327-22C28D876FAF}"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Righ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Callout 1 29"/>
          <p:cNvSpPr/>
          <p:nvPr/>
        </p:nvSpPr>
        <p:spPr>
          <a:xfrm>
            <a:off x="2514600" y="838200"/>
            <a:ext cx="5791200" cy="2057400"/>
          </a:xfrm>
          <a:prstGeom prst="borderCallout1">
            <a:avLst>
              <a:gd name="adj1" fmla="val 100117"/>
              <a:gd name="adj2" fmla="val 18144"/>
              <a:gd name="adj3" fmla="val 228739"/>
              <a:gd name="adj4" fmla="val 40128"/>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dirty="0" smtClean="0"/>
              <a:t>The key role of teachers in promoting learner autonomy is “</a:t>
            </a:r>
            <a:r>
              <a:rPr lang="en-US" sz="3200" b="1" dirty="0" smtClean="0"/>
              <a:t>to create and maintain learning community</a:t>
            </a:r>
            <a:r>
              <a:rPr lang="en-US" sz="3200" dirty="0" smtClean="0"/>
              <a:t>” </a:t>
            </a:r>
            <a:r>
              <a:rPr lang="en-US" sz="3200" i="1" dirty="0" smtClean="0"/>
              <a:t>(Little, 2004).</a:t>
            </a:r>
            <a:endParaRPr lang="en-US" sz="3200" dirty="0" smtClean="0"/>
          </a:p>
        </p:txBody>
      </p:sp>
      <p:sp>
        <p:nvSpPr>
          <p:cNvPr id="5" name="Content Placeholder 3"/>
          <p:cNvSpPr txBox="1">
            <a:spLocks/>
          </p:cNvSpPr>
          <p:nvPr/>
        </p:nvSpPr>
        <p:spPr>
          <a:xfrm>
            <a:off x="228600" y="2895600"/>
            <a:ext cx="2362200" cy="2286000"/>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lvl="0" algn="ctr"/>
            <a:r>
              <a:rPr lang="en-US" sz="2400" dirty="0" smtClean="0">
                <a:solidFill>
                  <a:schemeClr val="tx1"/>
                </a:solidFill>
              </a:rPr>
              <a:t>Rapid technological development</a:t>
            </a:r>
            <a:endParaRPr lang="en-US" sz="2400" dirty="0">
              <a:solidFill>
                <a:schemeClr val="tx1"/>
              </a:solidFill>
            </a:endParaRPr>
          </a:p>
        </p:txBody>
      </p:sp>
      <p:sp>
        <p:nvSpPr>
          <p:cNvPr id="8" name="Content Placeholder 3"/>
          <p:cNvSpPr txBox="1">
            <a:spLocks/>
          </p:cNvSpPr>
          <p:nvPr/>
        </p:nvSpPr>
        <p:spPr>
          <a:xfrm>
            <a:off x="3200400" y="2819400"/>
            <a:ext cx="2362200" cy="22860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lvl="0" algn="ctr"/>
            <a:r>
              <a:rPr lang="en-US" sz="3200" dirty="0" smtClean="0">
                <a:solidFill>
                  <a:schemeClr val="tx1"/>
                </a:solidFill>
              </a:rPr>
              <a:t>Changes in education</a:t>
            </a:r>
            <a:endParaRPr lang="en-US" sz="3200" dirty="0">
              <a:solidFill>
                <a:schemeClr val="tx1"/>
              </a:solidFill>
            </a:endParaRPr>
          </a:p>
        </p:txBody>
      </p:sp>
      <p:sp>
        <p:nvSpPr>
          <p:cNvPr id="9" name="Content Placeholder 3"/>
          <p:cNvSpPr txBox="1">
            <a:spLocks/>
          </p:cNvSpPr>
          <p:nvPr/>
        </p:nvSpPr>
        <p:spPr>
          <a:xfrm>
            <a:off x="6248400" y="2667000"/>
            <a:ext cx="2743200" cy="2438400"/>
          </a:xfrm>
          <a:prstGeom prst="ellipse">
            <a:avLst/>
          </a:prstGeom>
        </p:spPr>
        <p:style>
          <a:lnRef idx="3">
            <a:schemeClr val="lt1"/>
          </a:lnRef>
          <a:fillRef idx="1">
            <a:schemeClr val="accent5"/>
          </a:fillRef>
          <a:effectRef idx="1">
            <a:schemeClr val="accent5"/>
          </a:effectRef>
          <a:fontRef idx="minor">
            <a:schemeClr val="lt1"/>
          </a:fontRef>
        </p:style>
        <p:txBody>
          <a:bodyPr vert="horz" rtlCol="0" anchor="ctr">
            <a:norm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Learner autonomy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ight Arrow 21"/>
          <p:cNvSpPr/>
          <p:nvPr/>
        </p:nvSpPr>
        <p:spPr>
          <a:xfrm>
            <a:off x="2667000" y="3581400"/>
            <a:ext cx="5334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5638800" y="3581400"/>
            <a:ext cx="5334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228600" y="-304800"/>
            <a:ext cx="9144000" cy="1143000"/>
          </a:xfrm>
        </p:spPr>
        <p:txBody>
          <a:bodyPr>
            <a:noAutofit/>
          </a:bodyPr>
          <a:lstStyle/>
          <a:p>
            <a:pPr algn="ctr"/>
            <a:r>
              <a:rPr lang="en-US" sz="3600" b="1" dirty="0" smtClean="0">
                <a:solidFill>
                  <a:schemeClr val="accent1">
                    <a:lumMod val="75000"/>
                  </a:schemeClr>
                </a:solidFill>
                <a:latin typeface="+mn-lt"/>
              </a:rPr>
              <a:t>1.1 Rationale of the study</a:t>
            </a:r>
            <a:endParaRPr lang="en-US" sz="3600" b="1" dirty="0">
              <a:solidFill>
                <a:schemeClr val="accent1">
                  <a:lumMod val="75000"/>
                </a:schemeClr>
              </a:solidFill>
              <a:latin typeface="+mn-lt"/>
            </a:endParaRPr>
          </a:p>
        </p:txBody>
      </p:sp>
      <p:sp>
        <p:nvSpPr>
          <p:cNvPr id="24" name="Slide Number Placeholder 23"/>
          <p:cNvSpPr>
            <a:spLocks noGrp="1"/>
          </p:cNvSpPr>
          <p:nvPr>
            <p:ph type="sldNum" sz="quarter" idx="12"/>
          </p:nvPr>
        </p:nvSpPr>
        <p:spPr>
          <a:xfrm>
            <a:off x="0" y="6400800"/>
            <a:ext cx="457200" cy="457200"/>
          </a:xfrm>
        </p:spPr>
        <p:txBody>
          <a:bodyPr/>
          <a:lstStyle/>
          <a:p>
            <a:fld id="{03DF3C31-D667-4B4C-8327-22C28D876FAF}" type="slidenum">
              <a:rPr lang="en-US" smtClean="0"/>
              <a:pPr/>
              <a:t>7</a:t>
            </a:fld>
            <a:endParaRPr lang="en-US" dirty="0"/>
          </a:p>
        </p:txBody>
      </p:sp>
      <p:sp>
        <p:nvSpPr>
          <p:cNvPr id="28" name="Content Placeholder 3"/>
          <p:cNvSpPr txBox="1">
            <a:spLocks/>
          </p:cNvSpPr>
          <p:nvPr/>
        </p:nvSpPr>
        <p:spPr>
          <a:xfrm>
            <a:off x="4038600" y="5410200"/>
            <a:ext cx="4038600" cy="1066800"/>
          </a:xfrm>
          <a:prstGeom prst="ellipse">
            <a:avLst/>
          </a:prstGeom>
        </p:spPr>
        <p:style>
          <a:lnRef idx="3">
            <a:schemeClr val="lt1"/>
          </a:lnRef>
          <a:fillRef idx="1">
            <a:schemeClr val="accent2"/>
          </a:fillRef>
          <a:effectRef idx="1">
            <a:schemeClr val="accent2"/>
          </a:effectRef>
          <a:fontRef idx="minor">
            <a:schemeClr val="lt1"/>
          </a:fontRef>
        </p:style>
        <p:txBody>
          <a:bodyPr vert="horz" rtlCol="0" anchor="ctr">
            <a:no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tabLst/>
              <a:defRPr/>
            </a:pPr>
            <a:r>
              <a:rPr kumimoji="0" lang="en-US" sz="3200" b="0" i="0" u="none" strike="noStrike" kern="1200" cap="none" spc="0" normalizeH="0" baseline="0" noProof="0" dirty="0" smtClean="0">
                <a:ln>
                  <a:noFill/>
                </a:ln>
                <a:solidFill>
                  <a:schemeClr val="lt1"/>
                </a:solidFill>
                <a:effectLst/>
                <a:uLnTx/>
                <a:uFillTx/>
                <a:latin typeface="+mn-lt"/>
                <a:ea typeface="+mn-ea"/>
                <a:cs typeface="+mn-cs"/>
              </a:rPr>
              <a:t>Roles</a:t>
            </a:r>
            <a:r>
              <a:rPr kumimoji="0" lang="en-US" sz="3200" b="0" i="0" u="none" strike="noStrike" kern="1200" cap="none" spc="0" normalizeH="0" noProof="0" dirty="0" smtClean="0">
                <a:ln>
                  <a:noFill/>
                </a:ln>
                <a:solidFill>
                  <a:schemeClr val="lt1"/>
                </a:solidFill>
                <a:effectLst/>
                <a:uLnTx/>
                <a:uFillTx/>
                <a:latin typeface="+mn-lt"/>
                <a:ea typeface="+mn-ea"/>
                <a:cs typeface="+mn-cs"/>
              </a:rPr>
              <a:t> of teachers</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Up Arrow 28"/>
          <p:cNvSpPr/>
          <p:nvPr/>
        </p:nvSpPr>
        <p:spPr>
          <a:xfrm rot="1670310">
            <a:off x="6706656" y="5027628"/>
            <a:ext cx="381000" cy="4162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3" name="Group 59"/>
          <p:cNvGrpSpPr>
            <a:grpSpLocks/>
          </p:cNvGrpSpPr>
          <p:nvPr/>
        </p:nvGrpSpPr>
        <p:grpSpPr bwMode="auto">
          <a:xfrm>
            <a:off x="228600" y="-76200"/>
            <a:ext cx="8686800" cy="1069698"/>
            <a:chOff x="1296" y="1824"/>
            <a:chExt cx="2976" cy="432"/>
          </a:xfrm>
        </p:grpSpPr>
        <p:sp>
          <p:nvSpPr>
            <p:cNvPr id="34" name="AutoShape 60"/>
            <p:cNvSpPr>
              <a:spLocks noChangeArrowheads="1"/>
            </p:cNvSpPr>
            <p:nvPr/>
          </p:nvSpPr>
          <p:spPr bwMode="gray">
            <a:xfrm>
              <a:off x="1536" y="1899"/>
              <a:ext cx="2736" cy="356"/>
            </a:xfrm>
            <a:prstGeom prst="roundRect">
              <a:avLst>
                <a:gd name="adj" fmla="val 16667"/>
              </a:avLst>
            </a:prstGeom>
            <a:gradFill rotWithShape="1">
              <a:gsLst>
                <a:gs pos="0">
                  <a:srgbClr val="CCCC00">
                    <a:gamma/>
                    <a:tint val="21176"/>
                    <a:invGamma/>
                  </a:srgbClr>
                </a:gs>
                <a:gs pos="100000">
                  <a:srgbClr val="CC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5" name="AutoShape 61"/>
            <p:cNvSpPr>
              <a:spLocks noChangeArrowheads="1"/>
            </p:cNvSpPr>
            <p:nvPr/>
          </p:nvSpPr>
          <p:spPr bwMode="gray">
            <a:xfrm>
              <a:off x="1296" y="1824"/>
              <a:ext cx="432" cy="432"/>
            </a:xfrm>
            <a:prstGeom prst="diamond">
              <a:avLst/>
            </a:prstGeom>
            <a:gradFill rotWithShape="1">
              <a:gsLst>
                <a:gs pos="0">
                  <a:srgbClr val="CCCC00">
                    <a:gamma/>
                    <a:shade val="46275"/>
                    <a:invGamma/>
                  </a:srgbClr>
                </a:gs>
                <a:gs pos="100000">
                  <a:srgbClr val="CC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6" name="Text Box 62"/>
            <p:cNvSpPr txBox="1">
              <a:spLocks noChangeArrowheads="1"/>
            </p:cNvSpPr>
            <p:nvPr/>
          </p:nvSpPr>
          <p:spPr bwMode="gray">
            <a:xfrm>
              <a:off x="1740" y="1882"/>
              <a:ext cx="2160" cy="336"/>
            </a:xfrm>
            <a:prstGeom prst="rect">
              <a:avLst/>
            </a:prstGeom>
            <a:noFill/>
            <a:ln w="9525" algn="ctr">
              <a:noFill/>
              <a:miter lim="800000"/>
              <a:headEnd/>
              <a:tailEnd/>
            </a:ln>
            <a:effectLst/>
          </p:spPr>
          <p:txBody>
            <a:bodyPr wrap="square">
              <a:spAutoFit/>
            </a:bodyPr>
            <a:lstStyle/>
            <a:p>
              <a:pPr marL="514350" indent="-514350" algn="ctr"/>
              <a:r>
                <a:rPr lang="en-US" sz="4800" dirty="0" smtClean="0"/>
                <a:t>INTRODUCTION</a:t>
              </a:r>
            </a:p>
          </p:txBody>
        </p:sp>
        <p:sp>
          <p:nvSpPr>
            <p:cNvPr id="37" name="Text Box 63"/>
            <p:cNvSpPr txBox="1">
              <a:spLocks noChangeArrowheads="1"/>
            </p:cNvSpPr>
            <p:nvPr/>
          </p:nvSpPr>
          <p:spPr bwMode="gray">
            <a:xfrm>
              <a:off x="1453" y="1936"/>
              <a:ext cx="128" cy="236"/>
            </a:xfrm>
            <a:prstGeom prst="rect">
              <a:avLst/>
            </a:prstGeom>
            <a:noFill/>
            <a:ln w="9525" algn="ctr">
              <a:noFill/>
              <a:miter lim="800000"/>
              <a:headEnd/>
              <a:tailEnd/>
            </a:ln>
            <a:effectLst/>
          </p:spPr>
          <p:txBody>
            <a:bodyPr wrap="none">
              <a:spAutoFit/>
            </a:bodyPr>
            <a:lstStyle/>
            <a:p>
              <a:r>
                <a:rPr lang="en-US" sz="3200" dirty="0">
                  <a:solidFill>
                    <a:schemeClr val="bg1"/>
                  </a:solidFill>
                </a:rPr>
                <a:t>1</a:t>
              </a:r>
            </a:p>
          </p:txBody>
        </p:sp>
      </p:grpSp>
      <p:pic>
        <p:nvPicPr>
          <p:cNvPr id="1026" name="Picture 2"/>
          <p:cNvPicPr>
            <a:picLocks noChangeAspect="1" noChangeArrowheads="1"/>
          </p:cNvPicPr>
          <p:nvPr/>
        </p:nvPicPr>
        <p:blipFill>
          <a:blip r:embed="rId4" cstate="print"/>
          <a:srcRect/>
          <a:stretch>
            <a:fillRect/>
          </a:stretch>
        </p:blipFill>
        <p:spPr bwMode="auto">
          <a:xfrm>
            <a:off x="3124200" y="2514600"/>
            <a:ext cx="5334000" cy="3200400"/>
          </a:xfrm>
          <a:prstGeom prst="rect">
            <a:avLst/>
          </a:prstGeom>
          <a:noFill/>
          <a:ln w="9525">
            <a:noFill/>
            <a:miter lim="800000"/>
            <a:headEnd/>
            <a:tailEnd/>
          </a:ln>
          <a:effectLst/>
        </p:spPr>
      </p:pic>
      <p:pic>
        <p:nvPicPr>
          <p:cNvPr id="44036" name="Picture 4" descr="https://www.linchomestudy.ca/Online/images/learn-english-from-home-image2.jpg"/>
          <p:cNvPicPr>
            <a:picLocks noChangeAspect="1" noChangeArrowheads="1"/>
          </p:cNvPicPr>
          <p:nvPr/>
        </p:nvPicPr>
        <p:blipFill>
          <a:blip r:embed="rId5" cstate="print"/>
          <a:srcRect/>
          <a:stretch>
            <a:fillRect/>
          </a:stretch>
        </p:blipFill>
        <p:spPr bwMode="auto">
          <a:xfrm>
            <a:off x="2667000" y="1295400"/>
            <a:ext cx="6172200" cy="3733800"/>
          </a:xfrm>
          <a:prstGeom prst="rect">
            <a:avLst/>
          </a:prstGeom>
          <a:noFill/>
        </p:spPr>
      </p:pic>
      <p:pic>
        <p:nvPicPr>
          <p:cNvPr id="44034" name="Picture 2" descr="http://english4u.sitiwebs.com/attachments/Image/Home-Study-Student.jpg"/>
          <p:cNvPicPr>
            <a:picLocks noChangeAspect="1" noChangeArrowheads="1"/>
          </p:cNvPicPr>
          <p:nvPr/>
        </p:nvPicPr>
        <p:blipFill>
          <a:blip r:embed="rId6" cstate="print"/>
          <a:srcRect/>
          <a:stretch>
            <a:fillRect/>
          </a:stretch>
        </p:blipFill>
        <p:spPr bwMode="auto">
          <a:xfrm>
            <a:off x="2667000" y="1219200"/>
            <a:ext cx="5715000" cy="37947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3"/>
                                        </p:tgtEl>
                                      </p:cBhvr>
                                    </p:animEffect>
                                    <p:set>
                                      <p:cBhvr>
                                        <p:cTn id="11" dur="1" fill="hold">
                                          <p:stCondLst>
                                            <p:cond delay="499"/>
                                          </p:stCondLst>
                                        </p:cTn>
                                        <p:tgtEl>
                                          <p:spTgt spid="3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44034"/>
                                        </p:tgtEl>
                                        <p:attrNameLst>
                                          <p:attrName>style.visibility</p:attrName>
                                        </p:attrNameLst>
                                      </p:cBhvr>
                                      <p:to>
                                        <p:strVal val="visible"/>
                                      </p:to>
                                    </p:set>
                                    <p:anim calcmode="lin" valueType="num">
                                      <p:cBhvr additive="base">
                                        <p:cTn id="34" dur="500" fill="hold"/>
                                        <p:tgtEl>
                                          <p:spTgt spid="44034"/>
                                        </p:tgtEl>
                                        <p:attrNameLst>
                                          <p:attrName>ppt_x</p:attrName>
                                        </p:attrNameLst>
                                      </p:cBhvr>
                                      <p:tavLst>
                                        <p:tav tm="0">
                                          <p:val>
                                            <p:strVal val="0-#ppt_w/2"/>
                                          </p:val>
                                        </p:tav>
                                        <p:tav tm="100000">
                                          <p:val>
                                            <p:strVal val="#ppt_x"/>
                                          </p:val>
                                        </p:tav>
                                      </p:tavLst>
                                    </p:anim>
                                    <p:anim calcmode="lin" valueType="num">
                                      <p:cBhvr additive="base">
                                        <p:cTn id="35"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8" fill="hold" nodeType="clickEffect">
                                  <p:stCondLst>
                                    <p:cond delay="0"/>
                                  </p:stCondLst>
                                  <p:childTnLst>
                                    <p:anim calcmode="lin" valueType="num">
                                      <p:cBhvr additive="base">
                                        <p:cTn id="39" dur="500"/>
                                        <p:tgtEl>
                                          <p:spTgt spid="44034"/>
                                        </p:tgtEl>
                                        <p:attrNameLst>
                                          <p:attrName>ppt_x</p:attrName>
                                        </p:attrNameLst>
                                      </p:cBhvr>
                                      <p:tavLst>
                                        <p:tav tm="0">
                                          <p:val>
                                            <p:strVal val="ppt_x"/>
                                          </p:val>
                                        </p:tav>
                                        <p:tav tm="100000">
                                          <p:val>
                                            <p:strVal val="0-ppt_w/2"/>
                                          </p:val>
                                        </p:tav>
                                      </p:tavLst>
                                    </p:anim>
                                    <p:anim calcmode="lin" valueType="num">
                                      <p:cBhvr additive="base">
                                        <p:cTn id="40" dur="500"/>
                                        <p:tgtEl>
                                          <p:spTgt spid="44034"/>
                                        </p:tgtEl>
                                        <p:attrNameLst>
                                          <p:attrName>ppt_y</p:attrName>
                                        </p:attrNameLst>
                                      </p:cBhvr>
                                      <p:tavLst>
                                        <p:tav tm="0">
                                          <p:val>
                                            <p:strVal val="ppt_y"/>
                                          </p:val>
                                        </p:tav>
                                        <p:tav tm="100000">
                                          <p:val>
                                            <p:strVal val="ppt_y"/>
                                          </p:val>
                                        </p:tav>
                                      </p:tavLst>
                                    </p:anim>
                                    <p:set>
                                      <p:cBhvr>
                                        <p:cTn id="41" dur="1" fill="hold">
                                          <p:stCondLst>
                                            <p:cond delay="499"/>
                                          </p:stCondLst>
                                        </p:cTn>
                                        <p:tgtEl>
                                          <p:spTgt spid="440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44036"/>
                                        </p:tgtEl>
                                        <p:attrNameLst>
                                          <p:attrName>style.visibility</p:attrName>
                                        </p:attrNameLst>
                                      </p:cBhvr>
                                      <p:to>
                                        <p:strVal val="visible"/>
                                      </p:to>
                                    </p:set>
                                    <p:anim calcmode="lin" valueType="num">
                                      <p:cBhvr additive="base">
                                        <p:cTn id="46" dur="500" fill="hold"/>
                                        <p:tgtEl>
                                          <p:spTgt spid="44036"/>
                                        </p:tgtEl>
                                        <p:attrNameLst>
                                          <p:attrName>ppt_x</p:attrName>
                                        </p:attrNameLst>
                                      </p:cBhvr>
                                      <p:tavLst>
                                        <p:tav tm="0">
                                          <p:val>
                                            <p:strVal val="1+#ppt_w/2"/>
                                          </p:val>
                                        </p:tav>
                                        <p:tav tm="100000">
                                          <p:val>
                                            <p:strVal val="#ppt_x"/>
                                          </p:val>
                                        </p:tav>
                                      </p:tavLst>
                                    </p:anim>
                                    <p:anim calcmode="lin" valueType="num">
                                      <p:cBhvr additive="base">
                                        <p:cTn id="47" dur="500" fill="hold"/>
                                        <p:tgtEl>
                                          <p:spTgt spid="4403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2" fill="hold" nodeType="clickEffect">
                                  <p:stCondLst>
                                    <p:cond delay="0"/>
                                  </p:stCondLst>
                                  <p:childTnLst>
                                    <p:anim calcmode="lin" valueType="num">
                                      <p:cBhvr additive="base">
                                        <p:cTn id="51" dur="500"/>
                                        <p:tgtEl>
                                          <p:spTgt spid="44036"/>
                                        </p:tgtEl>
                                        <p:attrNameLst>
                                          <p:attrName>ppt_x</p:attrName>
                                        </p:attrNameLst>
                                      </p:cBhvr>
                                      <p:tavLst>
                                        <p:tav tm="0">
                                          <p:val>
                                            <p:strVal val="ppt_x"/>
                                          </p:val>
                                        </p:tav>
                                        <p:tav tm="100000">
                                          <p:val>
                                            <p:strVal val="1+ppt_w/2"/>
                                          </p:val>
                                        </p:tav>
                                      </p:tavLst>
                                    </p:anim>
                                    <p:anim calcmode="lin" valueType="num">
                                      <p:cBhvr additive="base">
                                        <p:cTn id="52" dur="500"/>
                                        <p:tgtEl>
                                          <p:spTgt spid="44036"/>
                                        </p:tgtEl>
                                        <p:attrNameLst>
                                          <p:attrName>ppt_y</p:attrName>
                                        </p:attrNameLst>
                                      </p:cBhvr>
                                      <p:tavLst>
                                        <p:tav tm="0">
                                          <p:val>
                                            <p:strVal val="ppt_y"/>
                                          </p:val>
                                        </p:tav>
                                        <p:tav tm="100000">
                                          <p:val>
                                            <p:strVal val="ppt_y"/>
                                          </p:val>
                                        </p:tav>
                                      </p:tavLst>
                                    </p:anim>
                                    <p:set>
                                      <p:cBhvr>
                                        <p:cTn id="53" dur="1" fill="hold">
                                          <p:stCondLst>
                                            <p:cond delay="499"/>
                                          </p:stCondLst>
                                        </p:cTn>
                                        <p:tgtEl>
                                          <p:spTgt spid="4403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 calcmode="lin" valueType="num">
                                      <p:cBhvr additive="base">
                                        <p:cTn id="58" dur="500" fill="hold"/>
                                        <p:tgtEl>
                                          <p:spTgt spid="1026"/>
                                        </p:tgtEl>
                                        <p:attrNameLst>
                                          <p:attrName>ppt_x</p:attrName>
                                        </p:attrNameLst>
                                      </p:cBhvr>
                                      <p:tavLst>
                                        <p:tav tm="0">
                                          <p:val>
                                            <p:strVal val="#ppt_x"/>
                                          </p:val>
                                        </p:tav>
                                        <p:tav tm="100000">
                                          <p:val>
                                            <p:strVal val="#ppt_x"/>
                                          </p:val>
                                        </p:tav>
                                      </p:tavLst>
                                    </p:anim>
                                    <p:anim calcmode="lin" valueType="num">
                                      <p:cBhvr additive="base">
                                        <p:cTn id="5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1026"/>
                                        </p:tgtEl>
                                        <p:attrNameLst>
                                          <p:attrName>ppt_x</p:attrName>
                                        </p:attrNameLst>
                                      </p:cBhvr>
                                      <p:tavLst>
                                        <p:tav tm="0">
                                          <p:val>
                                            <p:strVal val="ppt_x"/>
                                          </p:val>
                                        </p:tav>
                                        <p:tav tm="100000">
                                          <p:val>
                                            <p:strVal val="ppt_x"/>
                                          </p:val>
                                        </p:tav>
                                      </p:tavLst>
                                    </p:anim>
                                    <p:anim calcmode="lin" valueType="num">
                                      <p:cBhvr additive="base">
                                        <p:cTn id="64" dur="500"/>
                                        <p:tgtEl>
                                          <p:spTgt spid="1026"/>
                                        </p:tgtEl>
                                        <p:attrNameLst>
                                          <p:attrName>ppt_y</p:attrName>
                                        </p:attrNameLst>
                                      </p:cBhvr>
                                      <p:tavLst>
                                        <p:tav tm="0">
                                          <p:val>
                                            <p:strVal val="ppt_y"/>
                                          </p:val>
                                        </p:tav>
                                        <p:tav tm="100000">
                                          <p:val>
                                            <p:strVal val="1+ppt_h/2"/>
                                          </p:val>
                                        </p:tav>
                                      </p:tavLst>
                                    </p:anim>
                                    <p:set>
                                      <p:cBhvr>
                                        <p:cTn id="65" dur="1" fill="hold">
                                          <p:stCondLst>
                                            <p:cond delay="499"/>
                                          </p:stCondLst>
                                        </p:cTn>
                                        <p:tgtEl>
                                          <p:spTgt spid="10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slide(fromBottom)">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slide(fromBottom)">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checkerboard(across)">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8" grpId="0" animBg="1"/>
      <p:bldP spid="9" grpId="0" animBg="1"/>
      <p:bldP spid="22" grpId="0" animBg="1"/>
      <p:bldP spid="23" grpId="0" animBg="1"/>
      <p:bldP spid="25" grpId="0"/>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rmAutofit/>
          </a:bodyPr>
          <a:lstStyle/>
          <a:p>
            <a:pPr algn="ctr"/>
            <a:r>
              <a:rPr lang="en-US" b="1" dirty="0" smtClean="0">
                <a:solidFill>
                  <a:schemeClr val="accent1">
                    <a:lumMod val="75000"/>
                  </a:schemeClr>
                </a:solidFill>
                <a:latin typeface="+mn-lt"/>
              </a:rPr>
              <a:t>1.2 Objectives</a:t>
            </a:r>
            <a:endParaRPr lang="en-US" b="1" dirty="0">
              <a:solidFill>
                <a:schemeClr val="accent1">
                  <a:lumMod val="75000"/>
                </a:schemeClr>
              </a:solidFill>
              <a:latin typeface="+mn-lt"/>
            </a:endParaRPr>
          </a:p>
        </p:txBody>
      </p:sp>
      <p:sp>
        <p:nvSpPr>
          <p:cNvPr id="3" name="Content Placeholder 2"/>
          <p:cNvSpPr>
            <a:spLocks noGrp="1"/>
          </p:cNvSpPr>
          <p:nvPr>
            <p:ph sz="quarter" idx="1"/>
          </p:nvPr>
        </p:nvSpPr>
        <p:spPr>
          <a:xfrm>
            <a:off x="533400" y="1447800"/>
            <a:ext cx="7772400" cy="4572000"/>
          </a:xfrm>
        </p:spPr>
        <p:txBody>
          <a:bodyPr>
            <a:normAutofit/>
          </a:bodyPr>
          <a:lstStyle/>
          <a:p>
            <a:pPr marL="514350" indent="-514350" algn="just">
              <a:buAutoNum type="arabicParenBoth"/>
            </a:pPr>
            <a:r>
              <a:rPr lang="en-US" sz="3600" dirty="0" smtClean="0"/>
              <a:t>To identify EFL teachers’ understanding of learner autonomy</a:t>
            </a:r>
          </a:p>
          <a:p>
            <a:pPr marL="514350" indent="-514350" algn="just">
              <a:buAutoNum type="arabicParenBoth"/>
            </a:pPr>
            <a:r>
              <a:rPr lang="en-US" sz="3600" dirty="0" smtClean="0"/>
              <a:t>To explore the teachers’ perceptions of their roles in the promotion of learner autonomy</a:t>
            </a:r>
          </a:p>
          <a:p>
            <a:pPr marL="514350" indent="-514350" algn="just">
              <a:buAutoNum type="arabicParenBoth"/>
            </a:pPr>
            <a:r>
              <a:rPr lang="en-US" sz="3600" dirty="0" smtClean="0"/>
              <a:t>To investigate the teachers’ teaching practices in a Thai EFL context</a:t>
            </a:r>
          </a:p>
          <a:p>
            <a:pPr algn="just">
              <a:buNone/>
            </a:pPr>
            <a:endParaRPr lang="en-US" sz="3400" dirty="0"/>
          </a:p>
        </p:txBody>
      </p:sp>
      <p:sp>
        <p:nvSpPr>
          <p:cNvPr id="4" name="Slide Number Placeholder 3"/>
          <p:cNvSpPr>
            <a:spLocks noGrp="1"/>
          </p:cNvSpPr>
          <p:nvPr>
            <p:ph type="sldNum" sz="quarter" idx="12"/>
          </p:nvPr>
        </p:nvSpPr>
        <p:spPr>
          <a:xfrm>
            <a:off x="0" y="6400800"/>
            <a:ext cx="457200" cy="457200"/>
          </a:xfrm>
        </p:spPr>
        <p:txBody>
          <a:bodyPr/>
          <a:lstStyle/>
          <a:p>
            <a:fld id="{03DF3C31-D667-4B4C-8327-22C28D876FAF}"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1143000"/>
          </a:xfrm>
        </p:spPr>
        <p:txBody>
          <a:bodyPr>
            <a:normAutofit/>
          </a:bodyPr>
          <a:lstStyle/>
          <a:p>
            <a:pPr algn="ctr"/>
            <a:r>
              <a:rPr lang="en-US" b="1" dirty="0" smtClean="0">
                <a:solidFill>
                  <a:schemeClr val="accent1">
                    <a:lumMod val="75000"/>
                  </a:schemeClr>
                </a:solidFill>
                <a:latin typeface="+mn-lt"/>
              </a:rPr>
              <a:t>1.3 Research questions</a:t>
            </a:r>
            <a:endParaRPr lang="en-US" dirty="0">
              <a:solidFill>
                <a:schemeClr val="accent1">
                  <a:lumMod val="75000"/>
                </a:schemeClr>
              </a:solidFill>
              <a:latin typeface="+mn-lt"/>
            </a:endParaRPr>
          </a:p>
        </p:txBody>
      </p:sp>
      <p:sp>
        <p:nvSpPr>
          <p:cNvPr id="3" name="Content Placeholder 2"/>
          <p:cNvSpPr>
            <a:spLocks noGrp="1"/>
          </p:cNvSpPr>
          <p:nvPr>
            <p:ph sz="quarter" idx="1"/>
          </p:nvPr>
        </p:nvSpPr>
        <p:spPr>
          <a:xfrm>
            <a:off x="609600" y="1524000"/>
            <a:ext cx="7772400" cy="4572000"/>
          </a:xfrm>
        </p:spPr>
        <p:txBody>
          <a:bodyPr>
            <a:normAutofit/>
          </a:bodyPr>
          <a:lstStyle/>
          <a:p>
            <a:pPr marL="514350" lvl="0" indent="-514350" algn="just">
              <a:buFont typeface="Wingdings 2"/>
              <a:buAutoNum type="arabicParenBoth"/>
            </a:pPr>
            <a:r>
              <a:rPr lang="en-US" sz="3600" dirty="0" smtClean="0"/>
              <a:t>How do EFL teachers perceive learner autonomy? </a:t>
            </a:r>
          </a:p>
          <a:p>
            <a:pPr marL="514350" lvl="0" indent="-514350" algn="just">
              <a:buFont typeface="Wingdings 2"/>
              <a:buAutoNum type="arabicParenBoth"/>
            </a:pPr>
            <a:r>
              <a:rPr lang="en-US" sz="3600" dirty="0" smtClean="0"/>
              <a:t>What are the teachers’ perceptions of their roles in promoting learner autonomy?</a:t>
            </a:r>
          </a:p>
          <a:p>
            <a:pPr marL="514350" lvl="0" indent="-514350" algn="just">
              <a:buFont typeface="Wingdings 2"/>
              <a:buAutoNum type="arabicParenBoth"/>
            </a:pPr>
            <a:r>
              <a:rPr lang="en-US" sz="3600" dirty="0" smtClean="0"/>
              <a:t>What are the teachers’ attitudes toward the promotion of learner autonomy in their classes? </a:t>
            </a:r>
          </a:p>
          <a:p>
            <a:pPr algn="just">
              <a:buNone/>
            </a:pPr>
            <a:endParaRPr lang="en-US" sz="3200" dirty="0"/>
          </a:p>
        </p:txBody>
      </p:sp>
      <p:sp>
        <p:nvSpPr>
          <p:cNvPr id="4" name="Slide Number Placeholder 3"/>
          <p:cNvSpPr>
            <a:spLocks noGrp="1"/>
          </p:cNvSpPr>
          <p:nvPr>
            <p:ph type="sldNum" sz="quarter" idx="12"/>
          </p:nvPr>
        </p:nvSpPr>
        <p:spPr>
          <a:xfrm>
            <a:off x="0" y="6400800"/>
            <a:ext cx="457200" cy="457200"/>
          </a:xfrm>
        </p:spPr>
        <p:txBody>
          <a:bodyPr/>
          <a:lstStyle/>
          <a:p>
            <a:fld id="{03DF3C31-D667-4B4C-8327-22C28D876FAF}"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3243</TotalTime>
  <Words>1510</Words>
  <Application>Microsoft Office PowerPoint</Application>
  <PresentationFormat>On-screen Show (4:3)</PresentationFormat>
  <Paragraphs>247</Paragraphs>
  <Slides>25</Slides>
  <Notes>7</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Equity</vt:lpstr>
      <vt:lpstr>Slide 1</vt:lpstr>
      <vt:lpstr>The first classroom</vt:lpstr>
      <vt:lpstr>The second classroom</vt:lpstr>
      <vt:lpstr>Questions for discussion</vt:lpstr>
      <vt:lpstr>Slide 5</vt:lpstr>
      <vt:lpstr>Outline</vt:lpstr>
      <vt:lpstr>1.1 Rationale of the study</vt:lpstr>
      <vt:lpstr>1.2 Objectives</vt:lpstr>
      <vt:lpstr>1.3 Research questions</vt:lpstr>
      <vt:lpstr>2.1 Definition of Learner Autonomy</vt:lpstr>
      <vt:lpstr>Slide 11</vt:lpstr>
      <vt:lpstr>Slide 12</vt:lpstr>
      <vt:lpstr>3.1 Setting of the study</vt:lpstr>
      <vt:lpstr>3.2 Subjects </vt:lpstr>
      <vt:lpstr>3.3 Data Collection Methods</vt:lpstr>
      <vt:lpstr>3.4 Data analysis</vt:lpstr>
      <vt:lpstr>4.1 EFL Teachers’ Understanding of LA</vt:lpstr>
      <vt:lpstr>4.2  Teachers’ Perceptions of their roles in the promotion of LA</vt:lpstr>
      <vt:lpstr>Slide 19</vt:lpstr>
      <vt:lpstr>Slide 20</vt:lpstr>
      <vt:lpstr>5.1 Conclusions </vt:lpstr>
      <vt:lpstr>Contradictions </vt:lpstr>
      <vt:lpstr>5.2 Implications &amp; Recommendations </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PERCEPTIONS ON PROMOTING LEARNER AUTONOMY  IN THE THAI EFL CONTEXT</dc:title>
  <dc:creator>welcome</dc:creator>
  <cp:lastModifiedBy>welcome</cp:lastModifiedBy>
  <cp:revision>372</cp:revision>
  <dcterms:created xsi:type="dcterms:W3CDTF">2013-06-22T07:40:40Z</dcterms:created>
  <dcterms:modified xsi:type="dcterms:W3CDTF">2014-06-12T10:42:20Z</dcterms:modified>
</cp:coreProperties>
</file>